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6.jpeg" ContentType="image/jpeg"/>
  <Override PartName="/ppt/notesSlides/notesSlide26.xml" ContentType="application/vnd.openxmlformats-officedocument.presentationml.notesSlide+xml"/>
  <Override PartName="/ppt/media/image17.jpeg" ContentType="image/jpeg"/>
  <Override PartName="/ppt/notesSlides/notesSlide27.xml" ContentType="application/vnd.openxmlformats-officedocument.presentationml.notesSlide+xml"/>
  <Override PartName="/ppt/media/image18.jpeg" ContentType="image/jpeg"/>
  <Override PartName="/ppt/notesSlides/notesSlide28.xml" ContentType="application/vnd.openxmlformats-officedocument.presentationml.notesSlide+xml"/>
  <Override PartName="/ppt/media/image19.jpeg" ContentType="image/jpeg"/>
  <Override PartName="/ppt/notesSlides/notesSlide29.xml" ContentType="application/vnd.openxmlformats-officedocument.presentationml.notesSlide+xml"/>
  <Override PartName="/ppt/media/image20.jpeg" ContentType="image/jpeg"/>
  <Override PartName="/ppt/notesSlides/notesSlide30.xml" ContentType="application/vnd.openxmlformats-officedocument.presentationml.notesSlide+xml"/>
  <Override PartName="/ppt/media/image21.jpeg" ContentType="image/jpeg"/>
  <Override PartName="/ppt/notesSlides/notesSlide31.xml" ContentType="application/vnd.openxmlformats-officedocument.presentationml.notesSlide+xml"/>
  <Override PartName="/ppt/media/image22.jpeg" ContentType="image/jpeg"/>
  <Override PartName="/ppt/notesSlides/notesSlide32.xml" ContentType="application/vnd.openxmlformats-officedocument.presentationml.notesSlide+xml"/>
  <Override PartName="/ppt/media/image23.jpeg" ContentType="image/jpeg"/>
  <Override PartName="/ppt/notesSlides/notesSlide33.xml" ContentType="application/vnd.openxmlformats-officedocument.presentationml.notesSlide+xml"/>
  <Override PartName="/ppt/media/image24.jpeg" ContentType="image/jpeg"/>
  <Override PartName="/ppt/notesSlides/notesSlide34.xml" ContentType="application/vnd.openxmlformats-officedocument.presentationml.notesSlide+xml"/>
  <Override PartName="/ppt/media/image25.jpeg" ContentType="image/jpeg"/>
  <Override PartName="/ppt/notesSlides/notesSlide35.xml" ContentType="application/vnd.openxmlformats-officedocument.presentationml.notesSlide+xml"/>
  <Override PartName="/ppt/media/image26.jpeg" ContentType="image/jpeg"/>
  <Override PartName="/ppt/notesSlides/notesSlide36.xml" ContentType="application/vnd.openxmlformats-officedocument.presentationml.notesSlide+xml"/>
  <Override PartName="/ppt/media/image27.jpeg" ContentType="image/jpeg"/>
  <Override PartName="/ppt/notesSlides/notesSlide37.xml" ContentType="application/vnd.openxmlformats-officedocument.presentationml.notesSlide+xml"/>
  <Override PartName="/ppt/media/image28.jpeg" ContentType="image/jpeg"/>
  <Override PartName="/ppt/notesSlides/notesSlide38.xml" ContentType="application/vnd.openxmlformats-officedocument.presentationml.notesSlide+xml"/>
  <Override PartName="/ppt/media/image29.jpeg" ContentType="image/jpeg"/>
  <Override PartName="/ppt/notesSlides/notesSlide39.xml" ContentType="application/vnd.openxmlformats-officedocument.presentationml.notesSlide+xml"/>
  <Override PartName="/ppt/media/image30.jpeg" ContentType="image/jpeg"/>
  <Override PartName="/ppt/notesSlides/notesSlide40.xml" ContentType="application/vnd.openxmlformats-officedocument.presentationml.notesSlide+xml"/>
  <Override PartName="/ppt/media/image31.jpeg" ContentType="image/jpeg"/>
  <Override PartName="/ppt/notesSlides/notesSlide41.xml" ContentType="application/vnd.openxmlformats-officedocument.presentationml.notesSlide+xml"/>
  <Override PartName="/ppt/media/image32.jpeg" ContentType="image/jpeg"/>
  <Override PartName="/ppt/notesSlides/notesSlide42.xml" ContentType="application/vnd.openxmlformats-officedocument.presentationml.notesSlide+xml"/>
  <Override PartName="/ppt/media/image33.jpeg" ContentType="image/jpeg"/>
  <Override PartName="/ppt/notesSlides/notesSlide43.xml" ContentType="application/vnd.openxmlformats-officedocument.presentationml.notesSlide+xml"/>
  <Override PartName="/ppt/media/image34.jpeg" ContentType="image/jpeg"/>
  <Override PartName="/ppt/notesSlides/notesSlide44.xml" ContentType="application/vnd.openxmlformats-officedocument.presentationml.notesSlide+xml"/>
  <Override PartName="/ppt/media/image35.jpeg" ContentType="image/jpeg"/>
  <Override PartName="/ppt/notesSlides/notesSlide45.xml" ContentType="application/vnd.openxmlformats-officedocument.presentationml.notesSlide+xml"/>
  <Override PartName="/ppt/media/image36.jpeg" ContentType="image/jpeg"/>
  <Override PartName="/ppt/notesSlides/notesSlide46.xml" ContentType="application/vnd.openxmlformats-officedocument.presentationml.notesSlide+xml"/>
  <Override PartName="/ppt/media/image37.jpeg" ContentType="image/jpeg"/>
  <Override PartName="/ppt/notesSlides/notesSlide47.xml" ContentType="application/vnd.openxmlformats-officedocument.presentationml.notesSlide+xml"/>
  <Override PartName="/ppt/media/image38.jpeg" ContentType="image/jpeg"/>
  <Override PartName="/ppt/notesSlides/notesSlide48.xml" ContentType="application/vnd.openxmlformats-officedocument.presentationml.notesSlide+xml"/>
  <Override PartName="/ppt/media/image39.jpeg" ContentType="image/jpeg"/>
  <Override PartName="/ppt/notesSlides/notesSlide49.xml" ContentType="application/vnd.openxmlformats-officedocument.presentationml.notesSlide+xml"/>
  <Override PartName="/ppt/media/image40.jpeg" ContentType="image/jpeg"/>
  <Override PartName="/ppt/notesSlides/notesSlide50.xml" ContentType="application/vnd.openxmlformats-officedocument.presentationml.notesSlide+xml"/>
  <Override PartName="/ppt/media/image41.jpeg" ContentType="image/jpeg"/>
  <Override PartName="/ppt/notesSlides/notesSlide51.xml" ContentType="application/vnd.openxmlformats-officedocument.presentationml.notesSlide+xml"/>
  <Override PartName="/ppt/media/image42.jpeg" ContentType="image/jpeg"/>
  <Override PartName="/ppt/notesSlides/notesSlide52.xml" ContentType="application/vnd.openxmlformats-officedocument.presentationml.notesSlide+xml"/>
  <Override PartName="/ppt/media/image43.jpeg" ContentType="image/jpeg"/>
  <Override PartName="/ppt/notesSlides/notesSlide53.xml" ContentType="application/vnd.openxmlformats-officedocument.presentationml.notesSlide+xml"/>
  <Override PartName="/ppt/media/image44.jpeg" ContentType="image/jpeg"/>
  <Override PartName="/ppt/notesSlides/notesSlide54.xml" ContentType="application/vnd.openxmlformats-officedocument.presentationml.notesSlide+xml"/>
  <Override PartName="/ppt/media/image45.jpeg" ContentType="image/jpeg"/>
  <Override PartName="/ppt/notesSlides/notesSlide55.xml" ContentType="application/vnd.openxmlformats-officedocument.presentationml.notesSlide+xml"/>
  <Override PartName="/ppt/media/image46.jpeg" ContentType="image/jpeg"/>
  <Override PartName="/ppt/notesSlides/notesSlide56.xml" ContentType="application/vnd.openxmlformats-officedocument.presentationml.notesSlide+xml"/>
  <Override PartName="/ppt/media/image47.jpeg" ContentType="image/jpeg"/>
  <Override PartName="/ppt/notesSlides/notesSlide57.xml" ContentType="application/vnd.openxmlformats-officedocument.presentationml.notesSlide+xml"/>
  <Override PartName="/ppt/media/image48.jpeg" ContentType="image/jpeg"/>
  <Override PartName="/ppt/notesSlides/notesSlide58.xml" ContentType="application/vnd.openxmlformats-officedocument.presentationml.notesSlide+xml"/>
  <Override PartName="/ppt/media/image49.jpeg" ContentType="image/jpeg"/>
  <Override PartName="/ppt/media/image50.jpeg" ContentType="image/jpeg"/>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51.jpeg" ContentType="image/jpeg"/>
  <Override PartName="/ppt/notesSlides/notesSlide61.xml" ContentType="application/vnd.openxmlformats-officedocument.presentationml.notesSlide+xml"/>
  <Override PartName="/ppt/media/image52.jpeg" ContentType="image/jpeg"/>
  <Override PartName="/ppt/notesSlides/notesSlide62.xml" ContentType="application/vnd.openxmlformats-officedocument.presentationml.notesSlide+xml"/>
  <Override PartName="/ppt/media/image53.jpeg" ContentType="image/jpeg"/>
  <Override PartName="/ppt/notesSlides/notesSlide63.xml" ContentType="application/vnd.openxmlformats-officedocument.presentationml.notesSlide+xml"/>
  <Override PartName="/ppt/media/image54.jpeg" ContentType="image/jpeg"/>
  <Override PartName="/ppt/notesSlides/notesSlide64.xml" ContentType="application/vnd.openxmlformats-officedocument.presentationml.notesSlide+xml"/>
  <Override PartName="/ppt/media/image55.jpeg" ContentType="image/jpeg"/>
  <Override PartName="/ppt/notesSlides/notesSlide65.xml" ContentType="application/vnd.openxmlformats-officedocument.presentationml.notesSlide+xml"/>
  <Override PartName="/ppt/media/image56.jpeg" ContentType="image/jpeg"/>
  <Override PartName="/ppt/notesSlides/notesSlide66.xml" ContentType="application/vnd.openxmlformats-officedocument.presentationml.notesSlide+xml"/>
  <Override PartName="/ppt/media/image57.jpeg" ContentType="image/jpeg"/>
  <Override PartName="/ppt/notesSlides/notesSlide67.xml" ContentType="application/vnd.openxmlformats-officedocument.presentationml.notesSlide+xml"/>
  <Override PartName="/ppt/media/image58.jpeg" ContentType="image/jpeg"/>
  <Override PartName="/ppt/notesSlides/notesSlide68.xml" ContentType="application/vnd.openxmlformats-officedocument.presentationml.notesSlide+xml"/>
  <Override PartName="/ppt/media/image59.jpeg" ContentType="image/jpeg"/>
  <Override PartName="/ppt/notesSlides/notesSlide69.xml" ContentType="application/vnd.openxmlformats-officedocument.presentationml.notesSlide+xml"/>
  <Override PartName="/ppt/media/image60.jpeg" ContentType="image/jpeg"/>
  <Override PartName="/ppt/notesSlides/notesSlide70.xml" ContentType="application/vnd.openxmlformats-officedocument.presentationml.notesSlide+xml"/>
  <Override PartName="/ppt/media/image61.jpeg" ContentType="image/jpeg"/>
  <Override PartName="/ppt/notesSlides/notesSlide71.xml" ContentType="application/vnd.openxmlformats-officedocument.presentationml.notesSlide+xml"/>
  <Override PartName="/ppt/media/image62.jpeg" ContentType="image/jpeg"/>
  <Override PartName="/ppt/notesSlides/notesSlide72.xml" ContentType="application/vnd.openxmlformats-officedocument.presentationml.notesSlide+xml"/>
  <Override PartName="/ppt/media/image63.jpeg" ContentType="image/jpeg"/>
  <Override PartName="/ppt/notesSlides/notesSlide73.xml" ContentType="application/vnd.openxmlformats-officedocument.presentationml.notesSlide+xml"/>
  <Override PartName="/ppt/media/image64.jpeg" ContentType="image/jpeg"/>
  <Override PartName="/ppt/notesSlides/notesSlide74.xml" ContentType="application/vnd.openxmlformats-officedocument.presentationml.notesSlide+xml"/>
  <Override PartName="/ppt/media/image65.jpeg" ContentType="image/jpeg"/>
  <Override PartName="/ppt/notesSlides/notesSlide75.xml" ContentType="application/vnd.openxmlformats-officedocument.presentationml.notesSlide+xml"/>
  <Override PartName="/ppt/media/image66.jpeg" ContentType="image/jpeg"/>
  <Override PartName="/ppt/notesSlides/notesSlide76.xml" ContentType="application/vnd.openxmlformats-officedocument.presentationml.notesSlide+xml"/>
  <Override PartName="/ppt/media/image67.jpeg" ContentType="image/jpeg"/>
  <Override PartName="/ppt/notesSlides/notesSlide77.xml" ContentType="application/vnd.openxmlformats-officedocument.presentationml.notesSlide+xml"/>
  <Override PartName="/ppt/media/image68.jpeg" ContentType="image/jpeg"/>
  <Override PartName="/ppt/notesSlides/notesSlide78.xml" ContentType="application/vnd.openxmlformats-officedocument.presentationml.notesSlide+xml"/>
  <Override PartName="/ppt/media/image69.jpeg" ContentType="image/jpeg"/>
  <Override PartName="/ppt/notesSlides/notesSlide79.xml" ContentType="application/vnd.openxmlformats-officedocument.presentationml.notesSlide+xml"/>
  <Override PartName="/ppt/media/image70.jpeg" ContentType="image/jpeg"/>
  <Override PartName="/ppt/notesSlides/notesSlide80.xml" ContentType="application/vnd.openxmlformats-officedocument.presentationml.notesSlide+xml"/>
  <Override PartName="/ppt/media/image7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p:nvPr>
            <p:ph type="sldImg"/>
          </p:nvPr>
        </p:nvSpPr>
        <p:spPr>
          <a:xfrm>
            <a:off x="1143000" y="685800"/>
            <a:ext cx="4572000" cy="3429000"/>
          </a:xfrm>
          <a:prstGeom prst="rect">
            <a:avLst/>
          </a:prstGeom>
        </p:spPr>
        <p:txBody>
          <a:bodyPr/>
          <a:lstStyle/>
          <a:p>
            <a:pPr/>
          </a:p>
        </p:txBody>
      </p:sp>
      <p:sp>
        <p:nvSpPr>
          <p:cNvPr id="141" name="Shape 14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3" name="Shape 153"/>
          <p:cNvSpPr/>
          <p:nvPr>
            <p:ph type="sldImg"/>
          </p:nvPr>
        </p:nvSpPr>
        <p:spPr>
          <a:prstGeom prst="rect">
            <a:avLst/>
          </a:prstGeom>
        </p:spPr>
        <p:txBody>
          <a:bodyPr/>
          <a:lstStyle/>
          <a:p>
            <a:pPr/>
          </a:p>
        </p:txBody>
      </p:sp>
      <p:sp>
        <p:nvSpPr>
          <p:cNvPr id="154" name="Shape 154"/>
          <p:cNvSpPr/>
          <p:nvPr>
            <p:ph type="body" sz="quarter" idx="1"/>
          </p:nvPr>
        </p:nvSpPr>
        <p:spPr>
          <a:prstGeom prst="rect">
            <a:avLst/>
          </a:prstGeom>
        </p:spPr>
        <p:txBody>
          <a:bodyPr/>
          <a:lstStyle/>
          <a:p>
            <a:pPr/>
            <a:r>
              <a:t>This is a subarachnoid haemorrhage. It looks of relatively poor grade (bad outcome) as you can see widespread white (blood) tracking around the circle of willis and contours of the lobes.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Right middle lobe pneumonia. If the patient was symptomatic and unwell in hospital - having come in from home - what initial treatment might you instigate?</a:t>
            </a:r>
          </a:p>
          <a:p>
            <a:pPr/>
          </a:p>
          <a:p>
            <a:pPr marL="382336" indent="-382336">
              <a:buSzPct val="100000"/>
              <a:buAutoNum type="arabicPeriod" startAt="1"/>
            </a:pPr>
            <a:r>
              <a:t>What might be a standard CAP or HAP pneumonia protocol.</a:t>
            </a:r>
          </a:p>
          <a:p>
            <a:pPr marL="382336" indent="-382336">
              <a:buSzPct val="100000"/>
              <a:buAutoNum type="arabicPeriod" startAt="1"/>
            </a:pPr>
            <a:r>
              <a:t>Can you ‘report’ the X-ray in a structured way?</a:t>
            </a:r>
          </a:p>
          <a:p>
            <a:pPr marL="382336" indent="-382336">
              <a:buSzPct val="100000"/>
              <a:buAutoNum type="arabicPeriod" startAt="1"/>
            </a:pPr>
            <a:r>
              <a:t>What are the diagnostic criteria of sepsis?</a:t>
            </a:r>
          </a:p>
          <a:p>
            <a:pPr marL="382336" indent="-382336">
              <a:buSzPct val="100000"/>
              <a:buAutoNum type="arabicPeriod" startAt="1"/>
            </a:pPr>
            <a:r>
              <a:t>What are the sepsis 6?</a:t>
            </a:r>
          </a:p>
          <a:p>
            <a:pPr/>
          </a:p>
          <a:p>
            <a:pPr/>
            <a:r>
              <a:t>This is a PA film, clavicles approximately in midline position. The trachea is central. There are roughly seven anterior ribs, so there is likely adequate inspiration. There is a consolidative appearance of the right middle lobe in keeping with a pneumonia. There is no obvious pneumothorax, pleural effusion or artefact.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 name="Shape 213"/>
          <p:cNvSpPr/>
          <p:nvPr>
            <p:ph type="sldImg"/>
          </p:nvPr>
        </p:nvSpPr>
        <p:spPr>
          <a:prstGeom prst="rect">
            <a:avLst/>
          </a:prstGeom>
        </p:spPr>
        <p:txBody>
          <a:bodyPr/>
          <a:lstStyle/>
          <a:p>
            <a:pPr/>
          </a:p>
        </p:txBody>
      </p:sp>
      <p:sp>
        <p:nvSpPr>
          <p:cNvPr id="214" name="Shape 214"/>
          <p:cNvSpPr/>
          <p:nvPr>
            <p:ph type="body" sz="quarter" idx="1"/>
          </p:nvPr>
        </p:nvSpPr>
        <p:spPr>
          <a:prstGeom prst="rect">
            <a:avLst/>
          </a:prstGeom>
        </p:spPr>
        <p:txBody>
          <a:bodyPr/>
          <a:lstStyle/>
          <a:p>
            <a:pPr/>
            <a:r>
              <a:t>There is a large pneumothorax on the left hand side.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a:r>
              <a:t>This is an X-ray of the same patient, only with a chest drain in situ on the left hand side. It has alleviated the pneumothorax satisfactorily.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sldImg"/>
          </p:nvPr>
        </p:nvSpPr>
        <p:spPr>
          <a:prstGeom prst="rect">
            <a:avLst/>
          </a:prstGeom>
        </p:spPr>
        <p:txBody>
          <a:bodyPr/>
          <a:lstStyle/>
          <a:p>
            <a:pPr/>
          </a:p>
        </p:txBody>
      </p:sp>
      <p:sp>
        <p:nvSpPr>
          <p:cNvPr id="226" name="Shape 226"/>
          <p:cNvSpPr/>
          <p:nvPr>
            <p:ph type="body" sz="quarter" idx="1"/>
          </p:nvPr>
        </p:nvSpPr>
        <p:spPr>
          <a:prstGeom prst="rect">
            <a:avLst/>
          </a:prstGeom>
        </p:spPr>
        <p:txBody>
          <a:bodyPr/>
          <a:lstStyle/>
          <a:p>
            <a:pPr/>
            <a:r>
              <a:t>There is fairly widespread pulmonary oedema. There is a cotton-wool appearance of the infiltrates. You can see ECG leads attached to the shoulder areas. You can still vaguely see both costophrenic angles; the right better than the left.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r>
              <a:t>These changes are typical of rheumatoid arthritis. You can see subluxation of some joints, particularly the thumbs and the wrists. There is a destructive appearance to some of the joints.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sldImg"/>
          </p:nvPr>
        </p:nvSpPr>
        <p:spPr>
          <a:prstGeom prst="rect">
            <a:avLst/>
          </a:prstGeom>
        </p:spPr>
        <p:txBody>
          <a:bodyPr/>
          <a:lstStyle/>
          <a:p>
            <a:pPr/>
          </a:p>
        </p:txBody>
      </p:sp>
      <p:sp>
        <p:nvSpPr>
          <p:cNvPr id="238" name="Shape 238"/>
          <p:cNvSpPr/>
          <p:nvPr>
            <p:ph type="body" sz="quarter" idx="1"/>
          </p:nvPr>
        </p:nvSpPr>
        <p:spPr>
          <a:prstGeom prst="rect">
            <a:avLst/>
          </a:prstGeom>
        </p:spPr>
        <p:txBody>
          <a:bodyPr/>
          <a:lstStyle/>
          <a:p>
            <a:pPr/>
            <a:r>
              <a:t>You can see an ECG with delta waves above. In keeping with WPW. An aberrant pathway, often via the accessory pathway in the heart - known as the Bundle of Kent.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sldImg"/>
          </p:nvPr>
        </p:nvSpPr>
        <p:spPr>
          <a:prstGeom prst="rect">
            <a:avLst/>
          </a:prstGeom>
        </p:spPr>
        <p:txBody>
          <a:bodyPr/>
          <a:lstStyle/>
          <a:p>
            <a:pPr/>
          </a:p>
        </p:txBody>
      </p:sp>
      <p:sp>
        <p:nvSpPr>
          <p:cNvPr id="244" name="Shape 244"/>
          <p:cNvSpPr/>
          <p:nvPr>
            <p:ph type="body" sz="quarter" idx="1"/>
          </p:nvPr>
        </p:nvSpPr>
        <p:spPr>
          <a:prstGeom prst="rect">
            <a:avLst/>
          </a:prstGeom>
        </p:spPr>
        <p:txBody>
          <a:bodyPr/>
          <a:lstStyle/>
          <a:p>
            <a:pPr/>
            <a:r>
              <a:t>Bowel obstruction - with multiple fluid levels in the bowel. Large air-filled ?gastric area.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Osteosarcoma with a ‘typical’ sunburst appearance.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Senstaken-Blakemore tube for treating bleeding varies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sldImg"/>
          </p:nvPr>
        </p:nvSpPr>
        <p:spPr>
          <a:prstGeom prst="rect">
            <a:avLst/>
          </a:prstGeom>
        </p:spPr>
        <p:txBody>
          <a:bodyPr/>
          <a:lstStyle/>
          <a:p>
            <a:pPr/>
          </a:p>
        </p:txBody>
      </p:sp>
      <p:sp>
        <p:nvSpPr>
          <p:cNvPr id="262" name="Shape 262"/>
          <p:cNvSpPr/>
          <p:nvPr>
            <p:ph type="body" sz="quarter" idx="1"/>
          </p:nvPr>
        </p:nvSpPr>
        <p:spPr>
          <a:prstGeom prst="rect">
            <a:avLst/>
          </a:prstGeom>
        </p:spPr>
        <p:txBody>
          <a:bodyPr/>
          <a:lstStyle/>
          <a:p>
            <a:pPr/>
            <a:r>
              <a:t>Haematemesis of fresh red blood.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r>
              <a:t>This is a subdural haematoma after a head injury. Top left, inside the skull vault.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sldImg"/>
          </p:nvPr>
        </p:nvSpPr>
        <p:spPr>
          <a:prstGeom prst="rect">
            <a:avLst/>
          </a:prstGeom>
        </p:spPr>
        <p:txBody>
          <a:bodyPr/>
          <a:lstStyle/>
          <a:p>
            <a:pPr/>
          </a:p>
        </p:txBody>
      </p:sp>
      <p:sp>
        <p:nvSpPr>
          <p:cNvPr id="268" name="Shape 268"/>
          <p:cNvSpPr/>
          <p:nvPr>
            <p:ph type="body" sz="quarter" idx="1"/>
          </p:nvPr>
        </p:nvSpPr>
        <p:spPr>
          <a:prstGeom prst="rect">
            <a:avLst/>
          </a:prstGeom>
        </p:spPr>
        <p:txBody>
          <a:bodyPr/>
          <a:lstStyle/>
          <a:p>
            <a:pPr/>
            <a:r>
              <a:t>Angioedema. Note the typical drooling from the lips. This would be an emergency and an airway assessment would need to be performed.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sldImg"/>
          </p:nvPr>
        </p:nvSpPr>
        <p:spPr>
          <a:prstGeom prst="rect">
            <a:avLst/>
          </a:prstGeom>
        </p:spPr>
        <p:txBody>
          <a:bodyPr/>
          <a:lstStyle/>
          <a:p>
            <a:pPr/>
          </a:p>
        </p:txBody>
      </p:sp>
      <p:sp>
        <p:nvSpPr>
          <p:cNvPr id="274" name="Shape 274"/>
          <p:cNvSpPr/>
          <p:nvPr>
            <p:ph type="body" sz="quarter" idx="1"/>
          </p:nvPr>
        </p:nvSpPr>
        <p:spPr>
          <a:prstGeom prst="rect">
            <a:avLst/>
          </a:prstGeom>
        </p:spPr>
        <p:txBody>
          <a:bodyPr/>
          <a:lstStyle/>
          <a:p>
            <a:pPr/>
            <a:r>
              <a:t>Candidiasis of the tongue.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a:p>
        </p:txBody>
      </p:sp>
      <p:sp>
        <p:nvSpPr>
          <p:cNvPr id="280" name="Shape 280"/>
          <p:cNvSpPr/>
          <p:nvPr>
            <p:ph type="body" sz="quarter" idx="1"/>
          </p:nvPr>
        </p:nvSpPr>
        <p:spPr>
          <a:prstGeom prst="rect">
            <a:avLst/>
          </a:prstGeom>
        </p:spPr>
        <p:txBody>
          <a:bodyPr/>
          <a:lstStyle/>
          <a:p>
            <a:pPr/>
            <a:r>
              <a:t>Dupuytren’s Contractors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You can see a size difference between the two legs, as marked. You would need to be highly suspicious of DVT, necrotising fasciitis and an atypical-looking cellulitis. </a:t>
            </a:r>
          </a:p>
          <a:p>
            <a:pPr/>
            <a:r>
              <a:t>You should always consider compartment syndrome in the case of trauma or recent surgery - the muscle will expand and die as its blood supply is compromised; CK will be elevated and the patient will (usually) be in a lot of pain.</a:t>
            </a:r>
          </a:p>
          <a:p>
            <a:pPr/>
          </a:p>
          <a:p>
            <a:pPr/>
            <a:r>
              <a:t>Typical investigations might be USS of the lower limb vessels, monitoring for respiratory dysfunction (?PE), CK, U&amp;E, D-dimer, Co-ag. </a:t>
            </a:r>
          </a:p>
          <a:p>
            <a:pPr/>
          </a:p>
          <a:p>
            <a:pPr/>
            <a:r>
              <a:t>D-Dimer is often overused - and is used to RULE OUT a PE or DVT when you have a low index of suspicion. This leg would usually require an USS very soon due to it’s severe appearance. Treatment of DVT includes anticoagulation with LMWH’s such as enoxaparin at an adequate doses and intervals.</a:t>
            </a:r>
          </a:p>
          <a:p>
            <a:pPr/>
          </a:p>
          <a:p>
            <a:pPr/>
            <a:r>
              <a:t>Necrotising Fasciitis - required an urgent surgical review; often by the Plastic Surgery team or Gen Surgery. It required urgent IV antibiotics and often surgery to perform fasciectomies. It has a high mortality rate and treatment should be indicated quickly. Patients can be extremely unwell and develop serious metabolic derangement.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VT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Human Immunoglobulin is used to treat a variety of neurological issues, including Guillain-Barré Syndrome (GBS).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sldImg"/>
          </p:nvPr>
        </p:nvSpPr>
        <p:spPr>
          <a:prstGeom prst="rect">
            <a:avLst/>
          </a:prstGeom>
        </p:spPr>
        <p:txBody>
          <a:bodyPr/>
          <a:lstStyle/>
          <a:p>
            <a:pPr/>
          </a:p>
        </p:txBody>
      </p:sp>
      <p:sp>
        <p:nvSpPr>
          <p:cNvPr id="304" name="Shape 304"/>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Gallstones in the gallbladder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sldImg"/>
          </p:nvPr>
        </p:nvSpPr>
        <p:spPr>
          <a:prstGeom prst="rect">
            <a:avLst/>
          </a:prstGeom>
        </p:spPr>
        <p:txBody>
          <a:bodyPr/>
          <a:lstStyle/>
          <a:p>
            <a:pPr/>
          </a:p>
        </p:txBody>
      </p:sp>
      <p:sp>
        <p:nvSpPr>
          <p:cNvPr id="310" name="Shape 310"/>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Collapse of a vertebrae - which one?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sldImg"/>
          </p:nvPr>
        </p:nvSpPr>
        <p:spPr>
          <a:prstGeom prst="rect">
            <a:avLst/>
          </a:prstGeom>
        </p:spPr>
        <p:txBody>
          <a:bodyPr/>
          <a:lstStyle/>
          <a:p>
            <a:pPr/>
          </a:p>
        </p:txBody>
      </p:sp>
      <p:sp>
        <p:nvSpPr>
          <p:cNvPr id="316" name="Shape 316"/>
          <p:cNvSpPr/>
          <p:nvPr>
            <p:ph type="body" sz="quarter" idx="1"/>
          </p:nvPr>
        </p:nvSpPr>
        <p:spPr>
          <a:prstGeom prst="rect">
            <a:avLst/>
          </a:prstGeom>
        </p:spPr>
        <p:txBody>
          <a:bodyPr/>
          <a:lstStyle/>
          <a:p>
            <a:pPr/>
            <a:r>
              <a:t>A ball-cage valve and sternotomy wire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sldImg"/>
          </p:nvPr>
        </p:nvSpPr>
        <p:spPr>
          <a:prstGeom prst="rect">
            <a:avLst/>
          </a:prstGeom>
        </p:spPr>
        <p:txBody>
          <a:bodyPr/>
          <a:lstStyle/>
          <a:p>
            <a:pPr/>
          </a:p>
        </p:txBody>
      </p:sp>
      <p:sp>
        <p:nvSpPr>
          <p:cNvPr id="322" name="Shape 322"/>
          <p:cNvSpPr/>
          <p:nvPr>
            <p:ph type="body" sz="quarter" idx="1"/>
          </p:nvPr>
        </p:nvSpPr>
        <p:spPr>
          <a:prstGeom prst="rect">
            <a:avLst/>
          </a:prstGeom>
        </p:spPr>
        <p:txBody>
          <a:bodyPr/>
          <a:lstStyle/>
          <a:p>
            <a:pPr defTabSz="914400">
              <a:lnSpc>
                <a:spcPct val="100000"/>
              </a:lnSpc>
              <a:defRPr sz="1200">
                <a:latin typeface="Constantia"/>
                <a:ea typeface="Constantia"/>
                <a:cs typeface="Constantia"/>
                <a:sym typeface="Constantia"/>
              </a:defRPr>
            </a:pPr>
            <a:r>
              <a:t>Bra-strap artefact in the lower right hand side of the picture over the hepatic area.</a:t>
            </a:r>
          </a:p>
          <a:p>
            <a:pPr defTabSz="914400">
              <a:lnSpc>
                <a:spcPct val="100000"/>
              </a:lnSpc>
              <a:defRPr sz="1200">
                <a:latin typeface="Constantia"/>
                <a:ea typeface="Constantia"/>
                <a:cs typeface="Constantia"/>
                <a:sym typeface="Constantia"/>
              </a:defRPr>
            </a:pPr>
            <a:r>
              <a:t>You can see a stent in the cardiac area.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r>
              <a:t>Exomphalos is a weakness of the baby's abdominal wall where the umbilical cord joins it. This weakness allows the abdominal contents, mainly the bowel and the liver to protrude outside the abdominal cavity where they are contained in a loose sac that surrounds the umbilical cord.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Rib fractures on the left hand side.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NOF#</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NOF#</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sldImg"/>
          </p:nvPr>
        </p:nvSpPr>
        <p:spPr>
          <a:prstGeom prst="rect">
            <a:avLst/>
          </a:prstGeom>
        </p:spPr>
        <p:txBody>
          <a:bodyPr/>
          <a:lstStyle/>
          <a:p>
            <a:pPr/>
          </a:p>
        </p:txBody>
      </p:sp>
      <p:sp>
        <p:nvSpPr>
          <p:cNvPr id="346" name="Shape 346"/>
          <p:cNvSpPr/>
          <p:nvPr>
            <p:ph type="body" sz="quarter" idx="1"/>
          </p:nvPr>
        </p:nvSpPr>
        <p:spPr>
          <a:prstGeom prst="rect">
            <a:avLst/>
          </a:prstGeom>
        </p:spPr>
        <p:txBody>
          <a:bodyPr/>
          <a:lstStyle/>
          <a:p>
            <a:pPr defTabSz="914400">
              <a:lnSpc>
                <a:spcPct val="100000"/>
              </a:lnSpc>
              <a:defRPr sz="1200">
                <a:latin typeface="Constantia"/>
                <a:ea typeface="Constantia"/>
                <a:cs typeface="Constantia"/>
                <a:sym typeface="Constantia"/>
              </a:defRPr>
            </a:pPr>
            <a:r>
              <a:t>#mandible (R)</a:t>
            </a:r>
          </a:p>
          <a:p>
            <a:pPr defTabSz="914400">
              <a:lnSpc>
                <a:spcPct val="100000"/>
              </a:lnSpc>
              <a:defRPr sz="1200">
                <a:latin typeface="Constantia"/>
                <a:ea typeface="Constantia"/>
                <a:cs typeface="Constantia"/>
                <a:sym typeface="Constantia"/>
              </a:defRPr>
            </a:pPr>
            <a:r>
              <a:t>What is this X-ray modality called? Dental X-Ray – OPG (Orthopantomogram)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defTabSz="914400">
              <a:lnSpc>
                <a:spcPct val="100000"/>
              </a:lnSpc>
              <a:defRPr sz="1200">
                <a:latin typeface="Constantia"/>
                <a:ea typeface="Constantia"/>
                <a:cs typeface="Constantia"/>
                <a:sym typeface="Constantia"/>
              </a:defRPr>
            </a:pPr>
            <a:r>
              <a:t>NG tube in situ in the GI tract. </a:t>
            </a:r>
          </a:p>
          <a:p>
            <a:pPr defTabSz="914400">
              <a:lnSpc>
                <a:spcPct val="100000"/>
              </a:lnSpc>
              <a:defRPr sz="1200">
                <a:latin typeface="Constantia"/>
                <a:ea typeface="Constantia"/>
                <a:cs typeface="Constantia"/>
                <a:sym typeface="Constantia"/>
              </a:defRPr>
            </a:pPr>
            <a:r>
              <a:t>?suspicious area in the right upper lobe  laterally?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sldImg"/>
          </p:nvPr>
        </p:nvSpPr>
        <p:spPr>
          <a:prstGeom prst="rect">
            <a:avLst/>
          </a:prstGeom>
        </p:spPr>
        <p:txBody>
          <a:bodyPr/>
          <a:lstStyle/>
          <a:p>
            <a:pPr/>
          </a:p>
        </p:txBody>
      </p:sp>
      <p:sp>
        <p:nvSpPr>
          <p:cNvPr id="358" name="Shape 358"/>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Suspicious area in the right upper lobe has become more defined.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CT of that suspicious area in the right upper lobe becoming a destructive process - involving rib bone.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a:p>
        </p:txBody>
      </p:sp>
      <p:sp>
        <p:nvSpPr>
          <p:cNvPr id="370" name="Shape 370"/>
          <p:cNvSpPr/>
          <p:nvPr>
            <p:ph type="body" sz="quarter" idx="1"/>
          </p:nvPr>
        </p:nvSpPr>
        <p:spPr>
          <a:prstGeom prst="rect">
            <a:avLst/>
          </a:prstGeom>
        </p:spPr>
        <p:txBody>
          <a:bodyPr/>
          <a:lstStyle/>
          <a:p>
            <a:pPr/>
            <a:r>
              <a:t>CT brain with contrast/angiogram. Is there an abnormality to the posterior aspect?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sldImg"/>
          </p:nvPr>
        </p:nvSpPr>
        <p:spPr>
          <a:prstGeom prst="rect">
            <a:avLst/>
          </a:prstGeom>
        </p:spPr>
        <p:txBody>
          <a:bodyPr/>
          <a:lstStyle/>
          <a:p>
            <a:pPr/>
          </a:p>
        </p:txBody>
      </p:sp>
      <p:sp>
        <p:nvSpPr>
          <p:cNvPr id="376" name="Shape 376"/>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Consolidative process.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The cauda equine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This is a cataract, likely associated with age.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Pulmonary Oedema</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sldImg"/>
          </p:nvPr>
        </p:nvSpPr>
        <p:spPr>
          <a:prstGeom prst="rect">
            <a:avLst/>
          </a:prstGeom>
        </p:spPr>
        <p:txBody>
          <a:bodyPr/>
          <a:lstStyle/>
          <a:p>
            <a:pPr/>
          </a:p>
        </p:txBody>
      </p:sp>
      <p:sp>
        <p:nvSpPr>
          <p:cNvPr id="394" name="Shape 394"/>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White-out of the left lung with an ET tube sitting in the right main bronchus.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ph type="sldImg"/>
          </p:nvPr>
        </p:nvSpPr>
        <p:spPr>
          <a:prstGeom prst="rect">
            <a:avLst/>
          </a:prstGeom>
        </p:spPr>
        <p:txBody>
          <a:bodyPr/>
          <a:lstStyle/>
          <a:p>
            <a:pPr/>
          </a:p>
        </p:txBody>
      </p:sp>
      <p:sp>
        <p:nvSpPr>
          <p:cNvPr id="400" name="Shape 400"/>
          <p:cNvSpPr/>
          <p:nvPr>
            <p:ph type="body" sz="quarter" idx="1"/>
          </p:nvPr>
        </p:nvSpPr>
        <p:spPr>
          <a:prstGeom prst="rect">
            <a:avLst/>
          </a:prstGeom>
        </p:spPr>
        <p:txBody>
          <a:bodyPr/>
          <a:lstStyle/>
          <a:p>
            <a:pPr/>
            <a:r>
              <a:t>?consolidation in the right middle lobe</a:t>
            </a:r>
          </a:p>
          <a:p>
            <a:pPr/>
            <a:r>
              <a:t>?aspiration process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Aneurysmal process in the arch of the aorta in this angiogram.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sldImg"/>
          </p:nvPr>
        </p:nvSpPr>
        <p:spPr>
          <a:prstGeom prst="rect">
            <a:avLst/>
          </a:prstGeom>
        </p:spPr>
        <p:txBody>
          <a:bodyPr/>
          <a:lstStyle/>
          <a:p>
            <a:pPr/>
          </a:p>
        </p:txBody>
      </p:sp>
      <p:sp>
        <p:nvSpPr>
          <p:cNvPr id="412" name="Shape 412"/>
          <p:cNvSpPr/>
          <p:nvPr>
            <p:ph type="body" sz="quarter" idx="1"/>
          </p:nvPr>
        </p:nvSpPr>
        <p:spPr>
          <a:prstGeom prst="rect">
            <a:avLst/>
          </a:prstGeom>
        </p:spPr>
        <p:txBody>
          <a:bodyPr/>
          <a:lstStyle/>
          <a:p>
            <a:pPr/>
            <a:r>
              <a:t>SDH</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sldImg"/>
          </p:nvPr>
        </p:nvSpPr>
        <p:spPr>
          <a:prstGeom prst="rect">
            <a:avLst/>
          </a:prstGeom>
        </p:spPr>
        <p:txBody>
          <a:bodyPr/>
          <a:lstStyle/>
          <a:p>
            <a:pPr/>
          </a:p>
        </p:txBody>
      </p:sp>
      <p:sp>
        <p:nvSpPr>
          <p:cNvPr id="418" name="Shape 418"/>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Signet ring sign - of bronchiectasis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Trimaleolar fracture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sldImg"/>
          </p:nvPr>
        </p:nvSpPr>
        <p:spPr>
          <a:prstGeom prst="rect">
            <a:avLst/>
          </a:prstGeom>
        </p:spPr>
        <p:txBody>
          <a:bodyPr/>
          <a:lstStyle/>
          <a:p>
            <a:pPr/>
          </a:p>
        </p:txBody>
      </p:sp>
      <p:sp>
        <p:nvSpPr>
          <p:cNvPr id="430" name="Shape 430"/>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Large retrosternal goitre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Large retrosternal goitre - a rendered image from the CT scan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sldImg"/>
          </p:nvPr>
        </p:nvSpPr>
        <p:spPr>
          <a:prstGeom prst="rect">
            <a:avLst/>
          </a:prstGeom>
        </p:spPr>
        <p:txBody>
          <a:bodyPr/>
          <a:lstStyle/>
          <a:p>
            <a:pPr/>
          </a:p>
        </p:txBody>
      </p:sp>
      <p:sp>
        <p:nvSpPr>
          <p:cNvPr id="442" name="Shape 442"/>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Large retrosternal goitre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Creon is used in those with failing pancreases - such as Cystic Fibrosis &amp; Pancreatic Insufficiency. It contains amylase, lipase and proteases - usually produced by the pancreas.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Multiple fluid levels in the GI tract, ?likely obstructive process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ph type="sldImg"/>
          </p:nvPr>
        </p:nvSpPr>
        <p:spPr>
          <a:prstGeom prst="rect">
            <a:avLst/>
          </a:prstGeom>
        </p:spPr>
        <p:txBody>
          <a:bodyPr/>
          <a:lstStyle/>
          <a:p>
            <a:pPr/>
          </a:p>
        </p:txBody>
      </p:sp>
      <p:sp>
        <p:nvSpPr>
          <p:cNvPr id="454" name="Shape 454"/>
          <p:cNvSpPr/>
          <p:nvPr>
            <p:ph type="body" sz="quarter" idx="1"/>
          </p:nvPr>
        </p:nvSpPr>
        <p:spPr>
          <a:prstGeom prst="rect">
            <a:avLst/>
          </a:prstGeom>
        </p:spPr>
        <p:txBody>
          <a:bodyPr/>
          <a:lstStyle/>
          <a:p>
            <a:pPr defTabSz="914400">
              <a:lnSpc>
                <a:spcPct val="100000"/>
              </a:lnSpc>
              <a:defRPr sz="1200">
                <a:latin typeface="Constantia"/>
                <a:ea typeface="Constantia"/>
                <a:cs typeface="Constantia"/>
                <a:sym typeface="Constantia"/>
              </a:defRPr>
            </a:pPr>
            <a:r>
              <a:t>What size should the large bowel be on an AXR?</a:t>
            </a:r>
          </a:p>
          <a:p>
            <a:pPr defTabSz="914400">
              <a:lnSpc>
                <a:spcPct val="100000"/>
              </a:lnSpc>
              <a:defRPr sz="1200">
                <a:latin typeface="Constantia"/>
                <a:ea typeface="Constantia"/>
                <a:cs typeface="Constantia"/>
                <a:sym typeface="Constantia"/>
              </a:defRPr>
            </a:pPr>
            <a:r>
              <a:t>?obstructive process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defTabSz="914400">
              <a:lnSpc>
                <a:spcPct val="100000"/>
              </a:lnSpc>
              <a:defRPr sz="1200">
                <a:latin typeface="Constantia"/>
                <a:ea typeface="Constantia"/>
                <a:cs typeface="Constantia"/>
                <a:sym typeface="Constantia"/>
              </a:defRPr>
            </a:pPr>
            <a:r>
              <a:t>Air under the diaphragm</a:t>
            </a:r>
          </a:p>
          <a:p>
            <a:pPr defTabSz="914400">
              <a:lnSpc>
                <a:spcPct val="100000"/>
              </a:lnSpc>
              <a:defRPr sz="1200">
                <a:latin typeface="Constantia"/>
                <a:ea typeface="Constantia"/>
                <a:cs typeface="Constantia"/>
                <a:sym typeface="Constantia"/>
              </a:defRPr>
            </a:pPr>
            <a:r>
              <a:t>?Perf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Shape 465"/>
          <p:cNvSpPr/>
          <p:nvPr>
            <p:ph type="sldImg"/>
          </p:nvPr>
        </p:nvSpPr>
        <p:spPr>
          <a:prstGeom prst="rect">
            <a:avLst/>
          </a:prstGeom>
        </p:spPr>
        <p:txBody>
          <a:bodyPr/>
          <a:lstStyle/>
          <a:p>
            <a:pPr/>
          </a:p>
        </p:txBody>
      </p:sp>
      <p:sp>
        <p:nvSpPr>
          <p:cNvPr id="466" name="Shape 466"/>
          <p:cNvSpPr/>
          <p:nvPr>
            <p:ph type="body" sz="quarter" idx="1"/>
          </p:nvPr>
        </p:nvSpPr>
        <p:spPr>
          <a:prstGeom prst="rect">
            <a:avLst/>
          </a:prstGeom>
        </p:spPr>
        <p:txBody>
          <a:bodyPr/>
          <a:lstStyle/>
          <a:p>
            <a:pPr defTabSz="914400">
              <a:lnSpc>
                <a:spcPct val="100000"/>
              </a:lnSpc>
              <a:defRPr sz="1200">
                <a:latin typeface="Constantia"/>
                <a:ea typeface="Constantia"/>
                <a:cs typeface="Constantia"/>
                <a:sym typeface="Constantia"/>
              </a:defRPr>
            </a:pPr>
            <a:r>
              <a:t>Air under diaphragm</a:t>
            </a:r>
          </a:p>
          <a:p>
            <a:pPr defTabSz="914400">
              <a:lnSpc>
                <a:spcPct val="100000"/>
              </a:lnSpc>
              <a:defRPr sz="1200">
                <a:latin typeface="Constantia"/>
                <a:ea typeface="Constantia"/>
                <a:cs typeface="Constantia"/>
                <a:sym typeface="Constantia"/>
              </a:defRPr>
            </a:pPr>
            <a:r>
              <a:t>Yellow arrows point to the actual diaphragm</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sldImg"/>
          </p:nvPr>
        </p:nvSpPr>
        <p:spPr>
          <a:prstGeom prst="rect">
            <a:avLst/>
          </a:prstGeom>
        </p:spPr>
        <p:txBody>
          <a:bodyPr/>
          <a:lstStyle/>
          <a:p>
            <a:pPr/>
          </a:p>
        </p:txBody>
      </p:sp>
      <p:sp>
        <p:nvSpPr>
          <p:cNvPr id="472" name="Shape 472"/>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Pneumothorax</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Pneumothorax on CT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sldImg"/>
          </p:nvPr>
        </p:nvSpPr>
        <p:spPr>
          <a:prstGeom prst="rect">
            <a:avLst/>
          </a:prstGeom>
        </p:spPr>
        <p:txBody>
          <a:bodyPr/>
          <a:lstStyle/>
          <a:p>
            <a:pPr/>
          </a:p>
        </p:txBody>
      </p:sp>
      <p:sp>
        <p:nvSpPr>
          <p:cNvPr id="484" name="Shape 484"/>
          <p:cNvSpPr/>
          <p:nvPr>
            <p:ph type="body" sz="quarter" idx="1"/>
          </p:nvPr>
        </p:nvSpPr>
        <p:spPr>
          <a:prstGeom prst="rect">
            <a:avLst/>
          </a:prstGeom>
        </p:spPr>
        <p:txBody>
          <a:bodyPr/>
          <a:lstStyle>
            <a:lvl1pPr defTabSz="914400">
              <a:lnSpc>
                <a:spcPct val="100000"/>
              </a:lnSpc>
              <a:defRPr sz="1200">
                <a:latin typeface="Constantia"/>
                <a:ea typeface="Constantia"/>
                <a:cs typeface="Constantia"/>
                <a:sym typeface="Constantia"/>
              </a:defRPr>
            </a:lvl1pPr>
          </a:lstStyle>
          <a:p>
            <a:pPr/>
            <a:r>
              <a:t>Pneumothorax</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ph type="sldImg"/>
          </p:nvPr>
        </p:nvSpPr>
        <p:spPr>
          <a:prstGeom prst="rect">
            <a:avLst/>
          </a:prstGeom>
        </p:spPr>
        <p:txBody>
          <a:bodyPr/>
          <a:lstStyle/>
          <a:p>
            <a:pPr/>
          </a:p>
        </p:txBody>
      </p:sp>
      <p:sp>
        <p:nvSpPr>
          <p:cNvPr id="490" name="Shape 490"/>
          <p:cNvSpPr/>
          <p:nvPr>
            <p:ph type="body" sz="quarter" idx="1"/>
          </p:nvPr>
        </p:nvSpPr>
        <p:spPr>
          <a:prstGeom prst="rect">
            <a:avLst/>
          </a:prstGeom>
        </p:spPr>
        <p:txBody>
          <a:bodyPr/>
          <a:lstStyle/>
          <a:p>
            <a:pPr/>
            <a:r>
              <a:t>?widespread pneumonic process</a:t>
            </a:r>
          </a:p>
          <a:p>
            <a:pPr/>
            <a:r>
              <a:t>?atypical pneumonia (TB/PCP etc)</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6" name="Shape 496"/>
          <p:cNvSpPr/>
          <p:nvPr>
            <p:ph type="sldImg"/>
          </p:nvPr>
        </p:nvSpPr>
        <p:spPr>
          <a:prstGeom prst="rect">
            <a:avLst/>
          </a:prstGeom>
        </p:spPr>
        <p:txBody>
          <a:bodyPr/>
          <a:lstStyle/>
          <a:p>
            <a:pPr/>
          </a:p>
        </p:txBody>
      </p:sp>
      <p:sp>
        <p:nvSpPr>
          <p:cNvPr id="497" name="Shape 497"/>
          <p:cNvSpPr/>
          <p:nvPr>
            <p:ph type="body" sz="quarter" idx="1"/>
          </p:nvPr>
        </p:nvSpPr>
        <p:spPr>
          <a:prstGeom prst="rect">
            <a:avLst/>
          </a:prstGeom>
        </p:spPr>
        <p:txBody>
          <a:bodyPr/>
          <a:lstStyle/>
          <a:p>
            <a:pPr/>
            <a:r>
              <a:t>Oesophageal varices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2" name="Shape 502"/>
          <p:cNvSpPr/>
          <p:nvPr>
            <p:ph type="sldImg"/>
          </p:nvPr>
        </p:nvSpPr>
        <p:spPr>
          <a:prstGeom prst="rect">
            <a:avLst/>
          </a:prstGeom>
        </p:spPr>
        <p:txBody>
          <a:bodyPr/>
          <a:lstStyle/>
          <a:p>
            <a:pPr/>
          </a:p>
        </p:txBody>
      </p:sp>
      <p:sp>
        <p:nvSpPr>
          <p:cNvPr id="503" name="Shape 503"/>
          <p:cNvSpPr/>
          <p:nvPr>
            <p:ph type="body" sz="quarter" idx="1"/>
          </p:nvPr>
        </p:nvSpPr>
        <p:spPr>
          <a:prstGeom prst="rect">
            <a:avLst/>
          </a:prstGeom>
        </p:spPr>
        <p:txBody>
          <a:bodyPr/>
          <a:lstStyle/>
          <a:p>
            <a:pPr/>
            <a:r>
              <a:t>Banded oesophageal varies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Osteoarthritis and degeneration - most profound in the right hip. Loss of joint space is seen - can you see any of the other pathological signs of osteoarthritis on the xray?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Rheumatoid arthritis of the elbow joint - what radiological signs can you see?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ph type="sldImg"/>
          </p:nvPr>
        </p:nvSpPr>
        <p:spPr>
          <a:prstGeom prst="rect">
            <a:avLst/>
          </a:prstGeom>
        </p:spPr>
        <p:txBody>
          <a:bodyPr/>
          <a:lstStyle/>
          <a:p>
            <a:pPr/>
          </a:p>
        </p:txBody>
      </p:sp>
      <p:sp>
        <p:nvSpPr>
          <p:cNvPr id="515" name="Shape 515"/>
          <p:cNvSpPr/>
          <p:nvPr>
            <p:ph type="body" sz="quarter" idx="1"/>
          </p:nvPr>
        </p:nvSpPr>
        <p:spPr>
          <a:prstGeom prst="rect">
            <a:avLst/>
          </a:prstGeom>
        </p:spPr>
        <p:txBody>
          <a:bodyPr/>
          <a:lstStyle/>
          <a:p>
            <a:pPr/>
            <a:r>
              <a:t>Myasthenia Gravis</a:t>
            </a:r>
          </a:p>
          <a:p>
            <a:pPr/>
            <a:r>
              <a:t>Can you outline the complications of a ‘Myasthenic Crisis’?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r>
              <a:t>An odd, segmental pneumothorax with associated staph aureus positive pneumonia - a complicated CT scan; would not be expected to be fully interpreted at finals level - simply interesting!</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A stone in the right ureter and associated hydronephrosis.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2" name="Shape 532"/>
          <p:cNvSpPr/>
          <p:nvPr>
            <p:ph type="sldImg"/>
          </p:nvPr>
        </p:nvSpPr>
        <p:spPr>
          <a:prstGeom prst="rect">
            <a:avLst/>
          </a:prstGeom>
        </p:spPr>
        <p:txBody>
          <a:bodyPr/>
          <a:lstStyle/>
          <a:p>
            <a:pPr/>
          </a:p>
        </p:txBody>
      </p:sp>
      <p:sp>
        <p:nvSpPr>
          <p:cNvPr id="533" name="Shape 533"/>
          <p:cNvSpPr/>
          <p:nvPr>
            <p:ph type="body" sz="quarter" idx="1"/>
          </p:nvPr>
        </p:nvSpPr>
        <p:spPr>
          <a:prstGeom prst="rect">
            <a:avLst/>
          </a:prstGeom>
        </p:spPr>
        <p:txBody>
          <a:bodyPr/>
          <a:lstStyle/>
          <a:p>
            <a:pPr/>
            <a:r>
              <a:t>*VERY CONCERNING*</a:t>
            </a:r>
          </a:p>
          <a:p>
            <a:pPr/>
            <a:r>
              <a:t>Papilloedema. You would want a CT brain asap.</a:t>
            </a:r>
          </a:p>
          <a:p>
            <a:pPr/>
            <a:r>
              <a:t>BP was 260/130</a:t>
            </a:r>
          </a:p>
          <a:p>
            <a:pPr/>
            <a:r>
              <a:t>Think of your initial management steps.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sldImg"/>
          </p:nvPr>
        </p:nvSpPr>
        <p:spPr>
          <a:prstGeom prst="rect">
            <a:avLst/>
          </a:prstGeom>
        </p:spPr>
        <p:txBody>
          <a:bodyPr/>
          <a:lstStyle/>
          <a:p>
            <a:pPr/>
          </a:p>
        </p:txBody>
      </p:sp>
      <p:sp>
        <p:nvSpPr>
          <p:cNvPr id="539" name="Shape 539"/>
          <p:cNvSpPr/>
          <p:nvPr>
            <p:ph type="body" sz="quarter" idx="1"/>
          </p:nvPr>
        </p:nvSpPr>
        <p:spPr>
          <a:prstGeom prst="rect">
            <a:avLst/>
          </a:prstGeom>
        </p:spPr>
        <p:txBody>
          <a:bodyPr/>
          <a:lstStyle/>
          <a:p>
            <a:pPr/>
            <a:r>
              <a:t>A vasculitic rash</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4" name="Shape 544"/>
          <p:cNvSpPr/>
          <p:nvPr>
            <p:ph type="sldImg"/>
          </p:nvPr>
        </p:nvSpPr>
        <p:spPr>
          <a:prstGeom prst="rect">
            <a:avLst/>
          </a:prstGeom>
        </p:spPr>
        <p:txBody>
          <a:bodyPr/>
          <a:lstStyle/>
          <a:p>
            <a:pPr/>
          </a:p>
        </p:txBody>
      </p:sp>
      <p:sp>
        <p:nvSpPr>
          <p:cNvPr id="545" name="Shape 545"/>
          <p:cNvSpPr/>
          <p:nvPr>
            <p:ph type="body" sz="quarter" idx="1"/>
          </p:nvPr>
        </p:nvSpPr>
        <p:spPr>
          <a:prstGeom prst="rect">
            <a:avLst/>
          </a:prstGeom>
        </p:spPr>
        <p:txBody>
          <a:bodyPr/>
          <a:lstStyle/>
          <a:p>
            <a:pPr/>
            <a:r>
              <a:t>?Raynaud’s phenomenon in the right first finger</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sldImg"/>
          </p:nvPr>
        </p:nvSpPr>
        <p:spPr>
          <a:prstGeom prst="rect">
            <a:avLst/>
          </a:prstGeom>
        </p:spPr>
        <p:txBody>
          <a:bodyPr/>
          <a:lstStyle/>
          <a:p>
            <a:pPr/>
          </a:p>
        </p:txBody>
      </p:sp>
      <p:sp>
        <p:nvSpPr>
          <p:cNvPr id="551" name="Shape 551"/>
          <p:cNvSpPr/>
          <p:nvPr>
            <p:ph type="body" sz="quarter" idx="1"/>
          </p:nvPr>
        </p:nvSpPr>
        <p:spPr>
          <a:prstGeom prst="rect">
            <a:avLst/>
          </a:prstGeom>
        </p:spPr>
        <p:txBody>
          <a:bodyPr/>
          <a:lstStyle/>
          <a:p>
            <a:pPr/>
            <a:r>
              <a:t>Grade 2 hypertensive retinopathy. Can you see Silver Wiring &amp; AV Nipping?</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6" name="Shape 556"/>
          <p:cNvSpPr/>
          <p:nvPr>
            <p:ph type="sldImg"/>
          </p:nvPr>
        </p:nvSpPr>
        <p:spPr>
          <a:prstGeom prst="rect">
            <a:avLst/>
          </a:prstGeom>
        </p:spPr>
        <p:txBody>
          <a:bodyPr/>
          <a:lstStyle/>
          <a:p>
            <a:pPr/>
          </a:p>
        </p:txBody>
      </p:sp>
      <p:sp>
        <p:nvSpPr>
          <p:cNvPr id="557" name="Shape 557"/>
          <p:cNvSpPr/>
          <p:nvPr>
            <p:ph type="body" sz="quarter" idx="1"/>
          </p:nvPr>
        </p:nvSpPr>
        <p:spPr>
          <a:prstGeom prst="rect">
            <a:avLst/>
          </a:prstGeom>
        </p:spPr>
        <p:txBody>
          <a:bodyPr/>
          <a:lstStyle/>
          <a:p>
            <a:pPr/>
            <a:r>
              <a:t>An audiogram showing a deficit in the LEFT ear. </a:t>
            </a:r>
          </a:p>
          <a:p>
            <a:pPr/>
            <a:r>
              <a:t>What abnormality could cause such an audiogram appearance?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ph type="sldImg"/>
          </p:nvPr>
        </p:nvSpPr>
        <p:spPr>
          <a:prstGeom prst="rect">
            <a:avLst/>
          </a:prstGeom>
        </p:spPr>
        <p:txBody>
          <a:bodyPr/>
          <a:lstStyle/>
          <a:p>
            <a:pPr/>
          </a:p>
        </p:txBody>
      </p:sp>
      <p:sp>
        <p:nvSpPr>
          <p:cNvPr id="563" name="Shape 563"/>
          <p:cNvSpPr/>
          <p:nvPr>
            <p:ph type="body" sz="quarter" idx="1"/>
          </p:nvPr>
        </p:nvSpPr>
        <p:spPr>
          <a:prstGeom prst="rect">
            <a:avLst/>
          </a:prstGeom>
        </p:spPr>
        <p:txBody>
          <a:bodyPr/>
          <a:lstStyle/>
          <a:p>
            <a:pPr/>
            <a:r>
              <a:t>Acoustic Neuroma</a:t>
            </a:r>
          </a:p>
          <a:p>
            <a:pPr/>
            <a:r>
              <a:t>Best known as a Schwanoma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r>
              <a:t>Kaposi’s sarcoma. This can be seen in AIDS and is often considered an AIDS defining illness. Can you state the diagnostic criteria of AIDS?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Mongolian Blue spot in an infant.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ph type="sldImg"/>
          </p:nvPr>
        </p:nvSpPr>
        <p:spPr>
          <a:prstGeom prst="rect">
            <a:avLst/>
          </a:prstGeom>
        </p:spPr>
        <p:txBody>
          <a:bodyPr/>
          <a:lstStyle/>
          <a:p>
            <a:pPr/>
          </a:p>
        </p:txBody>
      </p:sp>
      <p:sp>
        <p:nvSpPr>
          <p:cNvPr id="575" name="Shape 575"/>
          <p:cNvSpPr/>
          <p:nvPr>
            <p:ph type="body" sz="quarter" idx="1"/>
          </p:nvPr>
        </p:nvSpPr>
        <p:spPr>
          <a:prstGeom prst="rect">
            <a:avLst/>
          </a:prstGeom>
        </p:spPr>
        <p:txBody>
          <a:bodyPr/>
          <a:lstStyle/>
          <a:p>
            <a:pPr/>
            <a:r>
              <a:t>Ruptured Achilles tendon on USS</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0" name="Shape 580"/>
          <p:cNvSpPr/>
          <p:nvPr>
            <p:ph type="sldImg"/>
          </p:nvPr>
        </p:nvSpPr>
        <p:spPr>
          <a:prstGeom prst="rect">
            <a:avLst/>
          </a:prstGeom>
        </p:spPr>
        <p:txBody>
          <a:bodyPr/>
          <a:lstStyle/>
          <a:p>
            <a:pPr/>
          </a:p>
        </p:txBody>
      </p:sp>
      <p:sp>
        <p:nvSpPr>
          <p:cNvPr id="581" name="Shape 581"/>
          <p:cNvSpPr/>
          <p:nvPr>
            <p:ph type="body" sz="quarter" idx="1"/>
          </p:nvPr>
        </p:nvSpPr>
        <p:spPr>
          <a:prstGeom prst="rect">
            <a:avLst/>
          </a:prstGeom>
        </p:spPr>
        <p:txBody>
          <a:bodyPr/>
          <a:lstStyle/>
          <a:p>
            <a:pPr/>
            <a:r>
              <a:t>Pectus excavatum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6" name="Shape 586"/>
          <p:cNvSpPr/>
          <p:nvPr>
            <p:ph type="sldImg"/>
          </p:nvPr>
        </p:nvSpPr>
        <p:spPr>
          <a:prstGeom prst="rect">
            <a:avLst/>
          </a:prstGeom>
        </p:spPr>
        <p:txBody>
          <a:bodyPr/>
          <a:lstStyle/>
          <a:p>
            <a:pPr/>
          </a:p>
        </p:txBody>
      </p:sp>
      <p:sp>
        <p:nvSpPr>
          <p:cNvPr id="587" name="Shape 587"/>
          <p:cNvSpPr/>
          <p:nvPr>
            <p:ph type="body" sz="quarter" idx="1"/>
          </p:nvPr>
        </p:nvSpPr>
        <p:spPr>
          <a:prstGeom prst="rect">
            <a:avLst/>
          </a:prstGeom>
        </p:spPr>
        <p:txBody>
          <a:bodyPr/>
          <a:lstStyle/>
          <a:p>
            <a:pPr/>
            <a:r>
              <a:t>Perthes’ Hip in a child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2" name="Shape 592"/>
          <p:cNvSpPr/>
          <p:nvPr>
            <p:ph type="sldImg"/>
          </p:nvPr>
        </p:nvSpPr>
        <p:spPr>
          <a:prstGeom prst="rect">
            <a:avLst/>
          </a:prstGeom>
        </p:spPr>
        <p:txBody>
          <a:bodyPr/>
          <a:lstStyle/>
          <a:p>
            <a:pPr/>
          </a:p>
        </p:txBody>
      </p:sp>
      <p:sp>
        <p:nvSpPr>
          <p:cNvPr id="593" name="Shape 593"/>
          <p:cNvSpPr/>
          <p:nvPr>
            <p:ph type="body" sz="quarter" idx="1"/>
          </p:nvPr>
        </p:nvSpPr>
        <p:spPr>
          <a:prstGeom prst="rect">
            <a:avLst/>
          </a:prstGeom>
        </p:spPr>
        <p:txBody>
          <a:bodyPr/>
          <a:lstStyle/>
          <a:p>
            <a:pPr/>
            <a:r>
              <a:t>Gouty tophi in the hands?</a:t>
            </a:r>
          </a:p>
          <a:p>
            <a:pPr/>
            <a:r>
              <a:t>Differential might be Rheumatoid disease.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Bronchogenic carcinoma - right lung.</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r>
              <a:t>Pyloric stenosis in an infant</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p>
            <a:pPr/>
            <a:r>
              <a:t>Vitiligo</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?venous ulceration process</a:t>
            </a:r>
          </a:p>
          <a:p>
            <a:pPr/>
            <a:r>
              <a:t>?nasty process such as gangrene/necrotic tissue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2" name="Shape 622"/>
          <p:cNvSpPr/>
          <p:nvPr>
            <p:ph type="sldImg"/>
          </p:nvPr>
        </p:nvSpPr>
        <p:spPr>
          <a:prstGeom prst="rect">
            <a:avLst/>
          </a:prstGeom>
        </p:spPr>
        <p:txBody>
          <a:bodyPr/>
          <a:lstStyle/>
          <a:p>
            <a:pPr/>
          </a:p>
        </p:txBody>
      </p:sp>
      <p:sp>
        <p:nvSpPr>
          <p:cNvPr id="623" name="Shape 623"/>
          <p:cNvSpPr/>
          <p:nvPr>
            <p:ph type="body" sz="quarter" idx="1"/>
          </p:nvPr>
        </p:nvSpPr>
        <p:spPr>
          <a:prstGeom prst="rect">
            <a:avLst/>
          </a:prstGeom>
        </p:spPr>
        <p:txBody>
          <a:bodyPr/>
          <a:lstStyle/>
          <a:p>
            <a:pPr/>
            <a:r>
              <a:t>Liver abscess ?amoebic if recent foreign travel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Koplik Spots - seen in measles. Children with coryzal symptoms, fever and malaise.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8" name="Shape 628"/>
          <p:cNvSpPr/>
          <p:nvPr>
            <p:ph type="sldImg"/>
          </p:nvPr>
        </p:nvSpPr>
        <p:spPr>
          <a:prstGeom prst="rect">
            <a:avLst/>
          </a:prstGeom>
        </p:spPr>
        <p:txBody>
          <a:bodyPr/>
          <a:lstStyle/>
          <a:p>
            <a:pPr/>
          </a:p>
        </p:txBody>
      </p:sp>
      <p:sp>
        <p:nvSpPr>
          <p:cNvPr id="629" name="Shape 629"/>
          <p:cNvSpPr/>
          <p:nvPr>
            <p:ph type="body" sz="quarter" idx="1"/>
          </p:nvPr>
        </p:nvSpPr>
        <p:spPr>
          <a:prstGeom prst="rect">
            <a:avLst/>
          </a:prstGeom>
        </p:spPr>
        <p:txBody>
          <a:bodyPr/>
          <a:lstStyle/>
          <a:p>
            <a:pPr/>
            <a:r>
              <a:t>Septic arthritis until proven otherwise.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r>
              <a:t>Polycystic Ovarian Disease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175"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alphaModFix amt="0"/>
          </a:blip>
          <a:srcRect l="0" t="0" r="0" b="0"/>
          <a:tile tx="0" ty="0" sx="100000" sy="100000" flip="none" algn="tl"/>
        </a:blipFill>
      </p:bgPr>
    </p:bg>
    <p:spTree>
      <p:nvGrpSpPr>
        <p:cNvPr id="1" name=""/>
        <p:cNvGrpSpPr/>
        <p:nvPr/>
      </p:nvGrpSpPr>
      <p:grpSpPr>
        <a:xfrm>
          <a:off x="0" y="0"/>
          <a:ext cx="0" cy="0"/>
          <a:chOff x="0" y="0"/>
          <a:chExt cx="0" cy="0"/>
        </a:xfrm>
      </p:grpSpPr>
      <p:sp>
        <p:nvSpPr>
          <p:cNvPr id="117" name="Shape 117"/>
          <p:cNvSpPr/>
          <p:nvPr/>
        </p:nvSpPr>
        <p:spPr>
          <a:xfrm>
            <a:off x="-13547" y="-10161"/>
            <a:ext cx="13031894" cy="1481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65023" tIns="65023" rIns="65023" bIns="65023"/>
          <a:lstStyle/>
          <a:p>
            <a:pPr algn="l" defTabSz="1300480">
              <a:defRPr sz="2400">
                <a:solidFill>
                  <a:srgbClr val="000000"/>
                </a:solidFill>
                <a:latin typeface="Constantia"/>
                <a:ea typeface="Constantia"/>
                <a:cs typeface="Constantia"/>
                <a:sym typeface="Constantia"/>
              </a:defRPr>
            </a:pPr>
          </a:p>
        </p:txBody>
      </p:sp>
      <p:sp>
        <p:nvSpPr>
          <p:cNvPr id="118" name="Shape 118"/>
          <p:cNvSpPr/>
          <p:nvPr/>
        </p:nvSpPr>
        <p:spPr>
          <a:xfrm>
            <a:off x="6231466" y="-10161"/>
            <a:ext cx="6773335" cy="863590"/>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65023" tIns="65023" rIns="65023" bIns="65023"/>
          <a:lstStyle/>
          <a:p>
            <a:pPr algn="l" defTabSz="1300480">
              <a:defRPr sz="2400">
                <a:solidFill>
                  <a:srgbClr val="000000"/>
                </a:solidFill>
                <a:latin typeface="Constantia"/>
                <a:ea typeface="Constantia"/>
                <a:cs typeface="Constantia"/>
                <a:sym typeface="Constantia"/>
              </a:defRPr>
            </a:pPr>
          </a:p>
        </p:txBody>
      </p:sp>
      <p:grpSp>
        <p:nvGrpSpPr>
          <p:cNvPr id="121" name="Group 121"/>
          <p:cNvGrpSpPr/>
          <p:nvPr/>
        </p:nvGrpSpPr>
        <p:grpSpPr>
          <a:xfrm>
            <a:off x="-41663" y="-22916"/>
            <a:ext cx="13080432" cy="1505640"/>
            <a:chOff x="0" y="0"/>
            <a:chExt cx="13080431" cy="1505638"/>
          </a:xfrm>
        </p:grpSpPr>
        <p:sp>
          <p:nvSpPr>
            <p:cNvPr id="119" name="Shape 119"/>
            <p:cNvSpPr/>
            <p:nvPr/>
          </p:nvSpPr>
          <p:spPr>
            <a:xfrm rot="21435692">
              <a:off x="13676" y="310807"/>
              <a:ext cx="13031895" cy="884026"/>
            </a:xfrm>
            <a:custGeom>
              <a:avLst/>
              <a:gdLst/>
              <a:ahLst/>
              <a:cxnLst>
                <a:cxn ang="0">
                  <a:pos x="wd2" y="hd2"/>
                </a:cxn>
                <a:cxn ang="5400000">
                  <a:pos x="wd2" y="hd2"/>
                </a:cxn>
                <a:cxn ang="10800000">
                  <a:pos x="wd2" y="hd2"/>
                </a:cxn>
                <a:cxn ang="16200000">
                  <a:pos x="wd2" y="hd2"/>
                </a:cxn>
              </a:cxnLst>
              <a:rect l="0" t="0" r="r" b="b"/>
              <a:pathLst>
                <a:path w="21600" h="20680" fill="norm" stroke="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65023" tIns="65023" rIns="65023" bIns="65023" numCol="1" anchor="t">
              <a:noAutofit/>
            </a:bodyPr>
            <a:lstStyle/>
            <a:p>
              <a:pPr algn="l" defTabSz="1300480">
                <a:defRPr sz="2400">
                  <a:solidFill>
                    <a:srgbClr val="000000"/>
                  </a:solidFill>
                  <a:latin typeface="Constantia"/>
                  <a:ea typeface="Constantia"/>
                  <a:cs typeface="Constantia"/>
                  <a:sym typeface="Constantia"/>
                </a:defRPr>
              </a:pPr>
            </a:p>
          </p:txBody>
        </p:sp>
        <p:sp>
          <p:nvSpPr>
            <p:cNvPr id="120" name="Shape 120"/>
            <p:cNvSpPr/>
            <p:nvPr/>
          </p:nvSpPr>
          <p:spPr>
            <a:xfrm rot="21435692">
              <a:off x="20585" y="415270"/>
              <a:ext cx="13050045" cy="722217"/>
            </a:xfrm>
            <a:custGeom>
              <a:avLst/>
              <a:gdLst/>
              <a:ahLst/>
              <a:cxnLst>
                <a:cxn ang="0">
                  <a:pos x="wd2" y="hd2"/>
                </a:cxn>
                <a:cxn ang="5400000">
                  <a:pos x="wd2" y="hd2"/>
                </a:cxn>
                <a:cxn ang="10800000">
                  <a:pos x="wd2" y="hd2"/>
                </a:cxn>
                <a:cxn ang="16200000">
                  <a:pos x="wd2" y="hd2"/>
                </a:cxn>
              </a:cxnLst>
              <a:rect l="0" t="0" r="r" b="b"/>
              <a:pathLst>
                <a:path w="21600" h="20682" fill="norm" stroke="1"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65023" tIns="65023" rIns="65023" bIns="65023" numCol="1" anchor="t">
              <a:noAutofit/>
            </a:bodyPr>
            <a:lstStyle/>
            <a:p>
              <a:pPr algn="l" defTabSz="1300480">
                <a:defRPr sz="2400">
                  <a:solidFill>
                    <a:srgbClr val="000000"/>
                  </a:solidFill>
                  <a:latin typeface="Constantia"/>
                  <a:ea typeface="Constantia"/>
                  <a:cs typeface="Constantia"/>
                  <a:sym typeface="Constantia"/>
                </a:defRPr>
              </a:pPr>
            </a:p>
          </p:txBody>
        </p:sp>
      </p:grpSp>
      <p:sp>
        <p:nvSpPr>
          <p:cNvPr id="122" name="Shape 122"/>
          <p:cNvSpPr/>
          <p:nvPr>
            <p:ph type="sldNum" sz="quarter" idx="2"/>
          </p:nvPr>
        </p:nvSpPr>
        <p:spPr>
          <a:xfrm>
            <a:off x="12138660" y="9305431"/>
            <a:ext cx="215901" cy="254001"/>
          </a:xfrm>
          <a:prstGeom prst="rect">
            <a:avLst/>
          </a:prstGeom>
        </p:spPr>
        <p:txBody>
          <a:bodyPr lIns="0" tIns="0" rIns="0" bIns="0" anchor="b"/>
          <a:lstStyle>
            <a:lvl1pPr algn="r" defTabSz="1300480">
              <a:defRPr sz="1600">
                <a:solidFill>
                  <a:srgbClr val="045C7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9" name="Shape 129"/>
          <p:cNvSpPr/>
          <p:nvPr/>
        </p:nvSpPr>
        <p:spPr>
          <a:xfrm>
            <a:off x="-13547" y="-10161"/>
            <a:ext cx="13031894" cy="1481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739E">
                  <a:alpha val="45000"/>
                </a:srgbClr>
              </a:gs>
              <a:gs pos="100000">
                <a:srgbClr val="00C5CE">
                  <a:alpha val="55000"/>
                </a:srgbClr>
              </a:gs>
            </a:gsLst>
            <a:lin ang="5400000"/>
          </a:gradFill>
          <a:ln w="12700">
            <a:miter lim="400000"/>
          </a:ln>
        </p:spPr>
        <p:txBody>
          <a:bodyPr lIns="65023" tIns="65023" rIns="65023" bIns="65023"/>
          <a:lstStyle/>
          <a:p>
            <a:pPr algn="l" defTabSz="1300480">
              <a:defRPr sz="2400">
                <a:solidFill>
                  <a:srgbClr val="000000"/>
                </a:solidFill>
                <a:latin typeface="Constantia"/>
                <a:ea typeface="Constantia"/>
                <a:cs typeface="Constantia"/>
                <a:sym typeface="Constantia"/>
              </a:defRPr>
            </a:pPr>
          </a:p>
        </p:txBody>
      </p:sp>
      <p:sp>
        <p:nvSpPr>
          <p:cNvPr id="130" name="Shape 130"/>
          <p:cNvSpPr/>
          <p:nvPr/>
        </p:nvSpPr>
        <p:spPr>
          <a:xfrm>
            <a:off x="6231466" y="-10161"/>
            <a:ext cx="6773335" cy="863590"/>
          </a:xfrm>
          <a:custGeom>
            <a:avLst/>
            <a:gdLst/>
            <a:ahLst/>
            <a:cxnLst>
              <a:cxn ang="0">
                <a:pos x="wd2" y="hd2"/>
              </a:cxn>
              <a:cxn ang="5400000">
                <a:pos x="wd2" y="hd2"/>
              </a:cxn>
              <a:cxn ang="10800000">
                <a:pos x="wd2" y="hd2"/>
              </a:cxn>
              <a:cxn ang="16200000">
                <a:pos x="wd2" y="hd2"/>
              </a:cxn>
            </a:cxnLst>
            <a:rect l="0" t="0" r="r" b="b"/>
            <a:pathLst>
              <a:path w="21600" h="20552" fill="norm" stroke="1"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FA6">
                  <a:alpha val="30000"/>
                </a:srgbClr>
              </a:gs>
              <a:gs pos="80000">
                <a:srgbClr val="008ABE">
                  <a:alpha val="45000"/>
                </a:srgbClr>
              </a:gs>
            </a:gsLst>
            <a:lin ang="5400000"/>
          </a:gradFill>
          <a:ln w="12700">
            <a:miter lim="400000"/>
          </a:ln>
        </p:spPr>
        <p:txBody>
          <a:bodyPr lIns="65023" tIns="65023" rIns="65023" bIns="65023"/>
          <a:lstStyle/>
          <a:p>
            <a:pPr algn="l" defTabSz="1300480">
              <a:defRPr sz="2400">
                <a:solidFill>
                  <a:srgbClr val="000000"/>
                </a:solidFill>
                <a:latin typeface="Constantia"/>
                <a:ea typeface="Constantia"/>
                <a:cs typeface="Constantia"/>
                <a:sym typeface="Constantia"/>
              </a:defRPr>
            </a:pPr>
          </a:p>
        </p:txBody>
      </p:sp>
      <p:grpSp>
        <p:nvGrpSpPr>
          <p:cNvPr id="133" name="Group 133"/>
          <p:cNvGrpSpPr/>
          <p:nvPr/>
        </p:nvGrpSpPr>
        <p:grpSpPr>
          <a:xfrm>
            <a:off x="-41663" y="-22916"/>
            <a:ext cx="13080432" cy="1505640"/>
            <a:chOff x="0" y="0"/>
            <a:chExt cx="13080431" cy="1505638"/>
          </a:xfrm>
        </p:grpSpPr>
        <p:sp>
          <p:nvSpPr>
            <p:cNvPr id="131" name="Shape 131"/>
            <p:cNvSpPr/>
            <p:nvPr/>
          </p:nvSpPr>
          <p:spPr>
            <a:xfrm rot="21435692">
              <a:off x="13676" y="310807"/>
              <a:ext cx="13031895" cy="884026"/>
            </a:xfrm>
            <a:custGeom>
              <a:avLst/>
              <a:gdLst/>
              <a:ahLst/>
              <a:cxnLst>
                <a:cxn ang="0">
                  <a:pos x="wd2" y="hd2"/>
                </a:cxn>
                <a:cxn ang="5400000">
                  <a:pos x="wd2" y="hd2"/>
                </a:cxn>
                <a:cxn ang="10800000">
                  <a:pos x="wd2" y="hd2"/>
                </a:cxn>
                <a:cxn ang="16200000">
                  <a:pos x="wd2" y="hd2"/>
                </a:cxn>
              </a:cxnLst>
              <a:rect l="0" t="0" r="r" b="b"/>
              <a:pathLst>
                <a:path w="21600" h="20680" fill="norm" stroke="1"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05A0BE">
                  <a:alpha val="78000"/>
                </a:srgbClr>
              </a:solidFill>
              <a:prstDash val="solid"/>
              <a:round/>
            </a:ln>
            <a:effectLst/>
          </p:spPr>
          <p:txBody>
            <a:bodyPr wrap="square" lIns="65023" tIns="65023" rIns="65023" bIns="65023" numCol="1" anchor="t">
              <a:noAutofit/>
            </a:bodyPr>
            <a:lstStyle/>
            <a:p>
              <a:pPr algn="l" defTabSz="1300480">
                <a:defRPr sz="2400">
                  <a:solidFill>
                    <a:srgbClr val="000000"/>
                  </a:solidFill>
                  <a:latin typeface="Constantia"/>
                  <a:ea typeface="Constantia"/>
                  <a:cs typeface="Constantia"/>
                  <a:sym typeface="Constantia"/>
                </a:defRPr>
              </a:pPr>
            </a:p>
          </p:txBody>
        </p:sp>
        <p:sp>
          <p:nvSpPr>
            <p:cNvPr id="132" name="Shape 132"/>
            <p:cNvSpPr/>
            <p:nvPr/>
          </p:nvSpPr>
          <p:spPr>
            <a:xfrm rot="21435692">
              <a:off x="20585" y="415270"/>
              <a:ext cx="13050045" cy="722217"/>
            </a:xfrm>
            <a:custGeom>
              <a:avLst/>
              <a:gdLst/>
              <a:ahLst/>
              <a:cxnLst>
                <a:cxn ang="0">
                  <a:pos x="wd2" y="hd2"/>
                </a:cxn>
                <a:cxn ang="5400000">
                  <a:pos x="wd2" y="hd2"/>
                </a:cxn>
                <a:cxn ang="10800000">
                  <a:pos x="wd2" y="hd2"/>
                </a:cxn>
                <a:cxn ang="16200000">
                  <a:pos x="wd2" y="hd2"/>
                </a:cxn>
              </a:cxnLst>
              <a:rect l="0" t="0" r="r" b="b"/>
              <a:pathLst>
                <a:path w="21600" h="20682" fill="norm" stroke="1"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08B6BA">
                  <a:alpha val="78000"/>
                </a:srgbClr>
              </a:solidFill>
              <a:prstDash val="solid"/>
              <a:round/>
            </a:ln>
            <a:effectLst/>
          </p:spPr>
          <p:txBody>
            <a:bodyPr wrap="square" lIns="65023" tIns="65023" rIns="65023" bIns="65023" numCol="1" anchor="t">
              <a:noAutofit/>
            </a:bodyPr>
            <a:lstStyle/>
            <a:p>
              <a:pPr algn="l" defTabSz="1300480">
                <a:defRPr sz="2400">
                  <a:solidFill>
                    <a:srgbClr val="000000"/>
                  </a:solidFill>
                  <a:latin typeface="Constantia"/>
                  <a:ea typeface="Constantia"/>
                  <a:cs typeface="Constantia"/>
                  <a:sym typeface="Constantia"/>
                </a:defRPr>
              </a:pPr>
            </a:p>
          </p:txBody>
        </p:sp>
      </p:grpSp>
      <p:sp>
        <p:nvSpPr>
          <p:cNvPr id="134" name="Shape 134"/>
          <p:cNvSpPr/>
          <p:nvPr>
            <p:ph type="sldNum" sz="quarter" idx="2"/>
          </p:nvPr>
        </p:nvSpPr>
        <p:spPr>
          <a:xfrm>
            <a:off x="12138660" y="9305431"/>
            <a:ext cx="215901" cy="254001"/>
          </a:xfrm>
          <a:prstGeom prst="rect">
            <a:avLst/>
          </a:prstGeom>
        </p:spPr>
        <p:txBody>
          <a:bodyPr lIns="0" tIns="0" rIns="0" bIns="0" anchor="b"/>
          <a:lstStyle>
            <a:lvl1pPr algn="r" defTabSz="1300480">
              <a:defRPr sz="1600">
                <a:solidFill>
                  <a:srgbClr val="045C75"/>
                </a:solidFill>
                <a:latin typeface="Constantia"/>
                <a:ea typeface="Constantia"/>
                <a:cs typeface="Constantia"/>
                <a:sym typeface="Constanti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19250" y="660400"/>
            <a:ext cx="9758016" cy="59055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299" y="638919"/>
            <a:ext cx="5325770" cy="8216901"/>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31000" y="4965700"/>
            <a:ext cx="5334000" cy="3898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31000" y="635000"/>
            <a:ext cx="5334000" cy="3898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635000"/>
            <a:ext cx="5334000" cy="8229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800" u="none">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tif"/></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tif"/></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tif"/></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tif"/></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tif"/></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6.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7.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0.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1.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2.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3.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5.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26.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7.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8.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9.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0.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1.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32.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33.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4.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35.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6.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37.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8.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39.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0.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41.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2.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3.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44.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45.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46.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7.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8.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49.jpeg"/><Relationship Id="rId4" Type="http://schemas.openxmlformats.org/officeDocument/2006/relationships/image" Target="../media/image50.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49.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51.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52.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53.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54.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55.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56.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57.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58.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59.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60.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61.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62.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63.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64.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65.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66.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6.xml"/><Relationship Id="rId3" Type="http://schemas.openxmlformats.org/officeDocument/2006/relationships/image" Target="../media/image67.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7.xml"/><Relationship Id="rId3" Type="http://schemas.openxmlformats.org/officeDocument/2006/relationships/image" Target="../media/image68.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69.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9.xml"/><Relationship Id="rId3" Type="http://schemas.openxmlformats.org/officeDocument/2006/relationships/image" Target="../media/image70.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71.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ctrTitle"/>
          </p:nvPr>
        </p:nvSpPr>
        <p:spPr>
          <a:prstGeom prst="rect">
            <a:avLst/>
          </a:prstGeom>
        </p:spPr>
        <p:txBody>
          <a:bodyPr/>
          <a:lstStyle/>
          <a:p>
            <a:pPr/>
            <a:r>
              <a:t>Spot Diagnoses</a:t>
            </a:r>
          </a:p>
        </p:txBody>
      </p:sp>
      <p:sp>
        <p:nvSpPr>
          <p:cNvPr id="144" name="Shape 144"/>
          <p:cNvSpPr/>
          <p:nvPr>
            <p:ph type="subTitle" sz="quarter" idx="1"/>
          </p:nvPr>
        </p:nvSpPr>
        <p:spPr>
          <a:prstGeom prst="rect">
            <a:avLst/>
          </a:prstGeom>
        </p:spPr>
        <p:txBody>
          <a:bodyPr/>
          <a:lstStyle/>
          <a:p>
            <a:pPr/>
            <a:r>
              <a:t>for Final Year Students</a:t>
            </a:r>
          </a:p>
        </p:txBody>
      </p:sp>
      <p:sp>
        <p:nvSpPr>
          <p:cNvPr id="145" name="Shape 145"/>
          <p:cNvSpPr/>
          <p:nvPr/>
        </p:nvSpPr>
        <p:spPr>
          <a:xfrm>
            <a:off x="7791598" y="3369538"/>
            <a:ext cx="230794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PART ONE</a:t>
            </a:r>
          </a:p>
        </p:txBody>
      </p:sp>
      <p:sp>
        <p:nvSpPr>
          <p:cNvPr id="146" name="Shape 146"/>
          <p:cNvSpPr/>
          <p:nvPr/>
        </p:nvSpPr>
        <p:spPr>
          <a:xfrm>
            <a:off x="9379130" y="8923937"/>
            <a:ext cx="356113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a:lvl1pPr>
          </a:lstStyle>
          <a:p>
            <a:pPr/>
            <a:r>
              <a:t>Dr. David Lyness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2" name="Shape 192"/>
          <p:cNvSpPr/>
          <p:nvPr>
            <p:ph type="ctrTitle"/>
          </p:nvPr>
        </p:nvSpPr>
        <p:spPr>
          <a:prstGeom prst="rect">
            <a:avLst/>
          </a:prstGeom>
        </p:spPr>
        <p:txBody>
          <a:bodyPr/>
          <a:lstStyle/>
          <a:p>
            <a:pPr/>
          </a:p>
        </p:txBody>
      </p:sp>
      <p:sp>
        <p:nvSpPr>
          <p:cNvPr id="193" name="Shape 193"/>
          <p:cNvSpPr/>
          <p:nvPr>
            <p:ph type="subTitle" sz="quarter" idx="1"/>
          </p:nvPr>
        </p:nvSpPr>
        <p:spPr>
          <a:prstGeom prst="rect">
            <a:avLst/>
          </a:prstGeom>
        </p:spPr>
        <p:txBody>
          <a:bodyPr/>
          <a:lstStyle/>
          <a:p>
            <a:pPr/>
          </a:p>
        </p:txBody>
      </p:sp>
      <p:pic>
        <p:nvPicPr>
          <p:cNvPr id="194" name="Koplik.jpg"/>
          <p:cNvPicPr>
            <a:picLocks noChangeAspect="1"/>
          </p:cNvPicPr>
          <p:nvPr/>
        </p:nvPicPr>
        <p:blipFill>
          <a:blip r:embed="rId3">
            <a:extLst/>
          </a:blip>
          <a:stretch>
            <a:fillRect/>
          </a:stretch>
        </p:blipFill>
        <p:spPr>
          <a:xfrm>
            <a:off x="609456" y="757421"/>
            <a:ext cx="10617702" cy="7729688"/>
          </a:xfrm>
          <a:prstGeom prst="rect">
            <a:avLst/>
          </a:prstGeom>
          <a:ln w="12700">
            <a:miter lim="400000"/>
          </a:ln>
        </p:spPr>
      </p:pic>
    </p:spTree>
  </p:cSld>
  <p:clrMapOvr>
    <a:masterClrMapping/>
  </p:clrMapOvr>
  <p:transition xmlns:p14="http://schemas.microsoft.com/office/powerpoint/2010/main" spd="med" advClick="1" p14:dur="1000"/>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8" name="Shape 198"/>
          <p:cNvSpPr/>
          <p:nvPr>
            <p:ph type="ctrTitle"/>
          </p:nvPr>
        </p:nvSpPr>
        <p:spPr>
          <a:prstGeom prst="rect">
            <a:avLst/>
          </a:prstGeom>
        </p:spPr>
        <p:txBody>
          <a:bodyPr/>
          <a:lstStyle/>
          <a:p>
            <a:pPr/>
          </a:p>
        </p:txBody>
      </p:sp>
      <p:sp>
        <p:nvSpPr>
          <p:cNvPr id="199" name="Shape 199"/>
          <p:cNvSpPr/>
          <p:nvPr>
            <p:ph type="subTitle" sz="quarter" idx="1"/>
          </p:nvPr>
        </p:nvSpPr>
        <p:spPr>
          <a:prstGeom prst="rect">
            <a:avLst/>
          </a:prstGeom>
        </p:spPr>
        <p:txBody>
          <a:bodyPr/>
          <a:lstStyle/>
          <a:p>
            <a:pPr defTabSz="233679">
              <a:defRPr sz="1280"/>
            </a:pPr>
          </a:p>
          <a:p>
            <a:pPr defTabSz="233679">
              <a:defRPr sz="1280"/>
            </a:pPr>
          </a:p>
          <a:p>
            <a:pPr defTabSz="233679">
              <a:defRPr sz="1280"/>
            </a:pPr>
          </a:p>
          <a:p>
            <a:pPr defTabSz="233679">
              <a:defRPr sz="1280"/>
            </a:pPr>
          </a:p>
          <a:p>
            <a:pPr defTabSz="233679">
              <a:defRPr sz="1280"/>
            </a:pPr>
          </a:p>
          <a:p>
            <a:pPr defTabSz="233679">
              <a:defRPr sz="1280"/>
            </a:pPr>
          </a:p>
          <a:p>
            <a:pPr defTabSz="233679">
              <a:defRPr sz="1280"/>
            </a:pPr>
            <a:r>
              <a:t>USS of a young female’s pelvis. RLQ.</a:t>
            </a:r>
          </a:p>
        </p:txBody>
      </p:sp>
      <p:pic>
        <p:nvPicPr>
          <p:cNvPr id="200" name="PCOD.jpg"/>
          <p:cNvPicPr>
            <a:picLocks noChangeAspect="1"/>
          </p:cNvPicPr>
          <p:nvPr/>
        </p:nvPicPr>
        <p:blipFill>
          <a:blip r:embed="rId3">
            <a:extLst/>
          </a:blip>
          <a:stretch>
            <a:fillRect/>
          </a:stretch>
        </p:blipFill>
        <p:spPr>
          <a:xfrm>
            <a:off x="566402" y="386428"/>
            <a:ext cx="8351487" cy="7725126"/>
          </a:xfrm>
          <a:prstGeom prst="rect">
            <a:avLst/>
          </a:prstGeom>
          <a:ln w="12700">
            <a:miter lim="400000"/>
          </a:ln>
        </p:spPr>
      </p:pic>
    </p:spTree>
  </p:cSld>
  <p:clrMapOvr>
    <a:masterClrMapping/>
  </p:clrMapOvr>
  <p:transition xmlns:p14="http://schemas.microsoft.com/office/powerpoint/2010/main" spd="med" advClick="1" p14:dur="1000"/>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4" name="Shape 204"/>
          <p:cNvSpPr/>
          <p:nvPr>
            <p:ph type="ctrTitle"/>
          </p:nvPr>
        </p:nvSpPr>
        <p:spPr>
          <a:prstGeom prst="rect">
            <a:avLst/>
          </a:prstGeom>
        </p:spPr>
        <p:txBody>
          <a:bodyPr/>
          <a:lstStyle/>
          <a:p>
            <a:pPr/>
          </a:p>
        </p:txBody>
      </p:sp>
      <p:sp>
        <p:nvSpPr>
          <p:cNvPr id="205" name="Shape 205"/>
          <p:cNvSpPr/>
          <p:nvPr>
            <p:ph type="subTitle" sz="quarter" idx="1"/>
          </p:nvPr>
        </p:nvSpPr>
        <p:spPr>
          <a:prstGeom prst="rect">
            <a:avLst/>
          </a:prstGeom>
        </p:spPr>
        <p:txBody>
          <a:bodyPr/>
          <a:lstStyle/>
          <a:p>
            <a:pPr/>
          </a:p>
        </p:txBody>
      </p:sp>
      <p:pic>
        <p:nvPicPr>
          <p:cNvPr id="206" name="pneumonia-right-middle-lobe-4.jpg"/>
          <p:cNvPicPr>
            <a:picLocks noChangeAspect="1"/>
          </p:cNvPicPr>
          <p:nvPr/>
        </p:nvPicPr>
        <p:blipFill>
          <a:blip r:embed="rId3">
            <a:extLst/>
          </a:blip>
          <a:stretch>
            <a:fillRect/>
          </a:stretch>
        </p:blipFill>
        <p:spPr>
          <a:xfrm>
            <a:off x="0" y="-444500"/>
            <a:ext cx="13004800" cy="10642600"/>
          </a:xfrm>
          <a:prstGeom prst="rect">
            <a:avLst/>
          </a:prstGeom>
          <a:ln w="12700">
            <a:miter lim="400000"/>
          </a:ln>
        </p:spPr>
      </p:pic>
    </p:spTree>
  </p:cSld>
  <p:clrMapOvr>
    <a:masterClrMapping/>
  </p:clrMapOvr>
  <p:transition xmlns:p14="http://schemas.microsoft.com/office/powerpoint/2010/main" spd="med" advClick="1" p14:dur="1000"/>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0" name="Shape 210"/>
          <p:cNvSpPr/>
          <p:nvPr>
            <p:ph type="ctrTitle"/>
          </p:nvPr>
        </p:nvSpPr>
        <p:spPr>
          <a:prstGeom prst="rect">
            <a:avLst/>
          </a:prstGeom>
        </p:spPr>
        <p:txBody>
          <a:bodyPr/>
          <a:lstStyle/>
          <a:p>
            <a:pPr/>
          </a:p>
        </p:txBody>
      </p:sp>
      <p:sp>
        <p:nvSpPr>
          <p:cNvPr id="211" name="Shape 211"/>
          <p:cNvSpPr/>
          <p:nvPr>
            <p:ph type="subTitle" sz="quarter" idx="1"/>
          </p:nvPr>
        </p:nvSpPr>
        <p:spPr>
          <a:prstGeom prst="rect">
            <a:avLst/>
          </a:prstGeom>
        </p:spPr>
        <p:txBody>
          <a:bodyPr/>
          <a:lstStyle/>
          <a:p>
            <a:pPr/>
          </a:p>
        </p:txBody>
      </p:sp>
      <p:pic>
        <p:nvPicPr>
          <p:cNvPr id="212" name="pneumothorax-6.jpg"/>
          <p:cNvPicPr>
            <a:picLocks noChangeAspect="1"/>
          </p:cNvPicPr>
          <p:nvPr/>
        </p:nvPicPr>
        <p:blipFill>
          <a:blip r:embed="rId3">
            <a:extLst/>
          </a:blip>
          <a:stretch>
            <a:fillRect/>
          </a:stretch>
        </p:blipFill>
        <p:spPr>
          <a:xfrm>
            <a:off x="0" y="-1663700"/>
            <a:ext cx="13004800" cy="13081000"/>
          </a:xfrm>
          <a:prstGeom prst="rect">
            <a:avLst/>
          </a:prstGeom>
          <a:ln w="12700">
            <a:miter lim="400000"/>
          </a:ln>
        </p:spPr>
      </p:pic>
    </p:spTree>
  </p:cSld>
  <p:clrMapOvr>
    <a:masterClrMapping/>
  </p:clrMapOvr>
  <p:transition xmlns:p14="http://schemas.microsoft.com/office/powerpoint/2010/main" spd="med" advClick="1" p14:dur="1000"/>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6" name="Shape 216"/>
          <p:cNvSpPr/>
          <p:nvPr>
            <p:ph type="ctrTitle"/>
          </p:nvPr>
        </p:nvSpPr>
        <p:spPr>
          <a:prstGeom prst="rect">
            <a:avLst/>
          </a:prstGeom>
        </p:spPr>
        <p:txBody>
          <a:bodyPr/>
          <a:lstStyle/>
          <a:p>
            <a:pPr/>
          </a:p>
        </p:txBody>
      </p:sp>
      <p:sp>
        <p:nvSpPr>
          <p:cNvPr id="217" name="Shape 217"/>
          <p:cNvSpPr/>
          <p:nvPr>
            <p:ph type="subTitle" sz="quarter" idx="1"/>
          </p:nvPr>
        </p:nvSpPr>
        <p:spPr>
          <a:prstGeom prst="rect">
            <a:avLst/>
          </a:prstGeom>
        </p:spPr>
        <p:txBody>
          <a:bodyPr/>
          <a:lstStyle/>
          <a:p>
            <a:pPr/>
          </a:p>
        </p:txBody>
      </p:sp>
      <p:pic>
        <p:nvPicPr>
          <p:cNvPr id="218" name="PT post chest drain.jpg"/>
          <p:cNvPicPr>
            <a:picLocks noChangeAspect="1"/>
          </p:cNvPicPr>
          <p:nvPr/>
        </p:nvPicPr>
        <p:blipFill>
          <a:blip r:embed="rId3">
            <a:extLst/>
          </a:blip>
          <a:stretch>
            <a:fillRect/>
          </a:stretch>
        </p:blipFill>
        <p:spPr>
          <a:xfrm>
            <a:off x="0" y="-1663700"/>
            <a:ext cx="13004800" cy="13081000"/>
          </a:xfrm>
          <a:prstGeom prst="rect">
            <a:avLst/>
          </a:prstGeom>
          <a:ln w="12700">
            <a:miter lim="400000"/>
          </a:ln>
        </p:spPr>
      </p:pic>
    </p:spTree>
  </p:cSld>
  <p:clrMapOvr>
    <a:masterClrMapping/>
  </p:clrMapOvr>
  <p:transition xmlns:p14="http://schemas.microsoft.com/office/powerpoint/2010/main" spd="med" advClick="1" p14:dur="1000"/>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ctrTitle"/>
          </p:nvPr>
        </p:nvSpPr>
        <p:spPr>
          <a:prstGeom prst="rect">
            <a:avLst/>
          </a:prstGeom>
        </p:spPr>
        <p:txBody>
          <a:bodyPr/>
          <a:lstStyle/>
          <a:p>
            <a:pPr/>
          </a:p>
        </p:txBody>
      </p:sp>
      <p:sp>
        <p:nvSpPr>
          <p:cNvPr id="223" name="Shape 223"/>
          <p:cNvSpPr/>
          <p:nvPr>
            <p:ph type="subTitle" sz="quarter" idx="1"/>
          </p:nvPr>
        </p:nvSpPr>
        <p:spPr>
          <a:prstGeom prst="rect">
            <a:avLst/>
          </a:prstGeom>
        </p:spPr>
        <p:txBody>
          <a:bodyPr/>
          <a:lstStyle/>
          <a:p>
            <a:pPr/>
          </a:p>
        </p:txBody>
      </p:sp>
      <p:pic>
        <p:nvPicPr>
          <p:cNvPr id="224" name="pulmonary-oedema.jpg"/>
          <p:cNvPicPr>
            <a:picLocks noChangeAspect="1"/>
          </p:cNvPicPr>
          <p:nvPr/>
        </p:nvPicPr>
        <p:blipFill>
          <a:blip r:embed="rId3">
            <a:extLst/>
          </a:blip>
          <a:stretch>
            <a:fillRect/>
          </a:stretch>
        </p:blipFill>
        <p:spPr>
          <a:xfrm>
            <a:off x="0" y="-457200"/>
            <a:ext cx="13004800" cy="10668000"/>
          </a:xfrm>
          <a:prstGeom prst="rect">
            <a:avLst/>
          </a:prstGeom>
          <a:ln w="12700">
            <a:miter lim="400000"/>
          </a:ln>
        </p:spPr>
      </p:pic>
    </p:spTree>
  </p:cSld>
  <p:clrMapOvr>
    <a:masterClrMapping/>
  </p:clrMapOvr>
  <p:transition xmlns:p14="http://schemas.microsoft.com/office/powerpoint/2010/main" spd="med" advClick="1" p14:dur="1000"/>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ctrTitle"/>
          </p:nvPr>
        </p:nvSpPr>
        <p:spPr>
          <a:prstGeom prst="rect">
            <a:avLst/>
          </a:prstGeom>
        </p:spPr>
        <p:txBody>
          <a:bodyPr/>
          <a:lstStyle/>
          <a:p>
            <a:pPr/>
          </a:p>
        </p:txBody>
      </p:sp>
      <p:sp>
        <p:nvSpPr>
          <p:cNvPr id="229" name="Shape 229"/>
          <p:cNvSpPr/>
          <p:nvPr>
            <p:ph type="subTitle" sz="quarter" idx="1"/>
          </p:nvPr>
        </p:nvSpPr>
        <p:spPr>
          <a:prstGeom prst="rect">
            <a:avLst/>
          </a:prstGeom>
        </p:spPr>
        <p:txBody>
          <a:bodyPr/>
          <a:lstStyle/>
          <a:p>
            <a:pPr/>
          </a:p>
        </p:txBody>
      </p:sp>
      <p:pic>
        <p:nvPicPr>
          <p:cNvPr id="230" name="rheumatoid-arthritis-6.jpg"/>
          <p:cNvPicPr>
            <a:picLocks noChangeAspect="1"/>
          </p:cNvPicPr>
          <p:nvPr/>
        </p:nvPicPr>
        <p:blipFill>
          <a:blip r:embed="rId3">
            <a:extLst/>
          </a:blip>
          <a:stretch>
            <a:fillRect/>
          </a:stretch>
        </p:blipFill>
        <p:spPr>
          <a:xfrm>
            <a:off x="0" y="-425450"/>
            <a:ext cx="13004800" cy="10604500"/>
          </a:xfrm>
          <a:prstGeom prst="rect">
            <a:avLst/>
          </a:prstGeom>
          <a:ln w="12700">
            <a:miter lim="400000"/>
          </a:ln>
        </p:spPr>
      </p:pic>
    </p:spTree>
  </p:cSld>
  <p:clrMapOvr>
    <a:masterClrMapping/>
  </p:clrMapOvr>
  <p:transition xmlns:p14="http://schemas.microsoft.com/office/powerpoint/2010/main" spd="med" advClick="1" p14:dur="1000"/>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ctrTitle"/>
          </p:nvPr>
        </p:nvSpPr>
        <p:spPr>
          <a:prstGeom prst="rect">
            <a:avLst/>
          </a:prstGeom>
        </p:spPr>
        <p:txBody>
          <a:bodyPr/>
          <a:lstStyle/>
          <a:p>
            <a:pPr/>
          </a:p>
        </p:txBody>
      </p:sp>
      <p:sp>
        <p:nvSpPr>
          <p:cNvPr id="235" name="Shape 235"/>
          <p:cNvSpPr/>
          <p:nvPr>
            <p:ph type="subTitle" sz="quarter" idx="1"/>
          </p:nvPr>
        </p:nvSpPr>
        <p:spPr>
          <a:prstGeom prst="rect">
            <a:avLst/>
          </a:prstGeom>
        </p:spPr>
        <p:txBody>
          <a:bodyPr/>
          <a:lstStyle/>
          <a:p>
            <a:pPr/>
          </a:p>
        </p:txBody>
      </p:sp>
      <p:pic>
        <p:nvPicPr>
          <p:cNvPr id="236" name="WPW.jpg"/>
          <p:cNvPicPr>
            <a:picLocks noChangeAspect="1"/>
          </p:cNvPicPr>
          <p:nvPr/>
        </p:nvPicPr>
        <p:blipFill>
          <a:blip r:embed="rId3">
            <a:extLst/>
          </a:blip>
          <a:stretch>
            <a:fillRect/>
          </a:stretch>
        </p:blipFill>
        <p:spPr>
          <a:xfrm>
            <a:off x="-603250" y="0"/>
            <a:ext cx="142113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ctrTitle"/>
          </p:nvPr>
        </p:nvSpPr>
        <p:spPr>
          <a:prstGeom prst="rect">
            <a:avLst/>
          </a:prstGeom>
        </p:spPr>
        <p:txBody>
          <a:bodyPr/>
          <a:lstStyle/>
          <a:p>
            <a:pPr/>
          </a:p>
        </p:txBody>
      </p:sp>
      <p:sp>
        <p:nvSpPr>
          <p:cNvPr id="241" name="Shape 241"/>
          <p:cNvSpPr/>
          <p:nvPr>
            <p:ph type="subTitle" sz="quarter" idx="1"/>
          </p:nvPr>
        </p:nvSpPr>
        <p:spPr>
          <a:prstGeom prst="rect">
            <a:avLst/>
          </a:prstGeom>
        </p:spPr>
        <p:txBody>
          <a:bodyPr/>
          <a:lstStyle/>
          <a:p>
            <a:pPr/>
          </a:p>
        </p:txBody>
      </p:sp>
      <p:pic>
        <p:nvPicPr>
          <p:cNvPr id="242" name="pasted-image.tiff"/>
          <p:cNvPicPr>
            <a:picLocks noChangeAspect="1"/>
          </p:cNvPicPr>
          <p:nvPr/>
        </p:nvPicPr>
        <p:blipFill>
          <a:blip r:embed="rId3">
            <a:extLst/>
          </a:blip>
          <a:srcRect l="0" t="10538" r="0" b="0"/>
          <a:stretch>
            <a:fillRect/>
          </a:stretch>
        </p:blipFill>
        <p:spPr>
          <a:xfrm>
            <a:off x="2269304" y="-992191"/>
            <a:ext cx="7814346" cy="12425124"/>
          </a:xfrm>
          <a:prstGeom prst="rect">
            <a:avLst/>
          </a:prstGeom>
          <a:ln w="12700">
            <a:miter lim="400000"/>
          </a:ln>
        </p:spPr>
      </p:pic>
    </p:spTree>
  </p:cSld>
  <p:clrMapOvr>
    <a:masterClrMapping/>
  </p:clrMapOvr>
  <p:transition xmlns:p14="http://schemas.microsoft.com/office/powerpoint/2010/main" spd="med" advClick="1" p14:dur="1000"/>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ctrTitle"/>
          </p:nvPr>
        </p:nvSpPr>
        <p:spPr>
          <a:prstGeom prst="rect">
            <a:avLst/>
          </a:prstGeom>
        </p:spPr>
        <p:txBody>
          <a:bodyPr/>
          <a:lstStyle/>
          <a:p>
            <a:pPr/>
          </a:p>
        </p:txBody>
      </p:sp>
      <p:sp>
        <p:nvSpPr>
          <p:cNvPr id="247" name="Shape 247"/>
          <p:cNvSpPr/>
          <p:nvPr>
            <p:ph type="subTitle" sz="quarter" idx="1"/>
          </p:nvPr>
        </p:nvSpPr>
        <p:spPr>
          <a:prstGeom prst="rect">
            <a:avLst/>
          </a:prstGeom>
        </p:spPr>
        <p:txBody>
          <a:bodyPr/>
          <a:lstStyle/>
          <a:p>
            <a:pPr/>
          </a:p>
        </p:txBody>
      </p:sp>
      <p:pic>
        <p:nvPicPr>
          <p:cNvPr id="248" name="pasted-image.tiff"/>
          <p:cNvPicPr>
            <a:picLocks noChangeAspect="1"/>
          </p:cNvPicPr>
          <p:nvPr/>
        </p:nvPicPr>
        <p:blipFill>
          <a:blip r:embed="rId3">
            <a:extLst/>
          </a:blip>
          <a:stretch>
            <a:fillRect/>
          </a:stretch>
        </p:blipFill>
        <p:spPr>
          <a:xfrm>
            <a:off x="0" y="-3880261"/>
            <a:ext cx="13004800" cy="17094201"/>
          </a:xfrm>
          <a:prstGeom prst="rect">
            <a:avLst/>
          </a:prstGeom>
          <a:ln w="12700">
            <a:miter lim="400000"/>
          </a:ln>
        </p:spPr>
      </p:pic>
    </p:spTree>
  </p:cSld>
  <p:clrMapOvr>
    <a:masterClrMapping/>
  </p:clrMapOvr>
  <p:transition xmlns:p14="http://schemas.microsoft.com/office/powerpoint/2010/main" spd="med" advClick="1" p14:dur="1000"/>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 name="Shape 148"/>
          <p:cNvSpPr/>
          <p:nvPr/>
        </p:nvSpPr>
        <p:spPr>
          <a:xfrm>
            <a:off x="350545" y="4006849"/>
            <a:ext cx="12303710"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(Answers in the Presenter Notes)</a:t>
            </a:r>
          </a:p>
          <a:p>
            <a:pPr/>
            <a:r>
              <a:t>Put the presentation in full-screen and try to diagnose each slide before looking at the answers.</a:t>
            </a:r>
          </a:p>
        </p:txBody>
      </p:sp>
    </p:spTree>
  </p:cSld>
  <p:clrMapOvr>
    <a:masterClrMapping/>
  </p:clrMapOvr>
  <p:transition xmlns:p14="http://schemas.microsoft.com/office/powerpoint/2010/main" spd="med" advClick="1" p14:dur="1000"/>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ctrTitle"/>
          </p:nvPr>
        </p:nvSpPr>
        <p:spPr>
          <a:prstGeom prst="rect">
            <a:avLst/>
          </a:prstGeom>
        </p:spPr>
        <p:txBody>
          <a:bodyPr/>
          <a:lstStyle/>
          <a:p>
            <a:pPr/>
          </a:p>
        </p:txBody>
      </p:sp>
      <p:sp>
        <p:nvSpPr>
          <p:cNvPr id="253" name="Shape 253"/>
          <p:cNvSpPr/>
          <p:nvPr>
            <p:ph type="subTitle" sz="quarter" idx="1"/>
          </p:nvPr>
        </p:nvSpPr>
        <p:spPr>
          <a:prstGeom prst="rect">
            <a:avLst/>
          </a:prstGeom>
        </p:spPr>
        <p:txBody>
          <a:bodyPr/>
          <a:lstStyle/>
          <a:p>
            <a:pPr defTabSz="245363">
              <a:defRPr sz="1344"/>
            </a:pPr>
          </a:p>
          <a:p>
            <a:pPr defTabSz="245363">
              <a:defRPr sz="1344"/>
            </a:pPr>
          </a:p>
          <a:p>
            <a:pPr defTabSz="245363">
              <a:defRPr sz="1344"/>
            </a:pPr>
          </a:p>
          <a:p>
            <a:pPr defTabSz="245363">
              <a:defRPr sz="1344"/>
            </a:pPr>
            <a:r>
              <a:t>What is this device called?</a:t>
            </a:r>
          </a:p>
          <a:p>
            <a:pPr defTabSz="245363">
              <a:defRPr sz="1344"/>
            </a:pPr>
            <a:r>
              <a:t>What is it used for?</a:t>
            </a:r>
          </a:p>
        </p:txBody>
      </p:sp>
      <p:pic>
        <p:nvPicPr>
          <p:cNvPr id="254" name="pasted-image.tiff"/>
          <p:cNvPicPr>
            <a:picLocks noChangeAspect="1"/>
          </p:cNvPicPr>
          <p:nvPr/>
        </p:nvPicPr>
        <p:blipFill>
          <a:blip r:embed="rId3">
            <a:extLst/>
          </a:blip>
          <a:stretch>
            <a:fillRect/>
          </a:stretch>
        </p:blipFill>
        <p:spPr>
          <a:xfrm>
            <a:off x="369234" y="432529"/>
            <a:ext cx="11807340" cy="5996886"/>
          </a:xfrm>
          <a:prstGeom prst="rect">
            <a:avLst/>
          </a:prstGeom>
          <a:ln w="12700">
            <a:miter lim="400000"/>
          </a:ln>
        </p:spPr>
      </p:pic>
    </p:spTree>
  </p:cSld>
  <p:clrMapOvr>
    <a:masterClrMapping/>
  </p:clrMapOvr>
  <p:transition xmlns:p14="http://schemas.microsoft.com/office/powerpoint/2010/main" spd="med" advClick="1" p14:dur="1000"/>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ctrTitle"/>
          </p:nvPr>
        </p:nvSpPr>
        <p:spPr>
          <a:prstGeom prst="rect">
            <a:avLst/>
          </a:prstGeom>
        </p:spPr>
        <p:txBody>
          <a:bodyPr/>
          <a:lstStyle/>
          <a:p>
            <a:pPr/>
          </a:p>
        </p:txBody>
      </p:sp>
      <p:sp>
        <p:nvSpPr>
          <p:cNvPr id="259" name="Shape 259"/>
          <p:cNvSpPr/>
          <p:nvPr>
            <p:ph type="subTitle" sz="quarter" idx="1"/>
          </p:nvPr>
        </p:nvSpPr>
        <p:spPr>
          <a:prstGeom prst="rect">
            <a:avLst/>
          </a:prstGeom>
        </p:spPr>
        <p:txBody>
          <a:bodyPr/>
          <a:lstStyle/>
          <a:p>
            <a:pPr/>
          </a:p>
        </p:txBody>
      </p:sp>
      <p:pic>
        <p:nvPicPr>
          <p:cNvPr id="260" name="pasted-image.tiff"/>
          <p:cNvPicPr>
            <a:picLocks noChangeAspect="1"/>
          </p:cNvPicPr>
          <p:nvPr/>
        </p:nvPicPr>
        <p:blipFill>
          <a:blip r:embed="rId3">
            <a:extLst/>
          </a:blip>
          <a:stretch>
            <a:fillRect/>
          </a:stretch>
        </p:blipFill>
        <p:spPr>
          <a:xfrm>
            <a:off x="0" y="-2590800"/>
            <a:ext cx="13004800" cy="14935200"/>
          </a:xfrm>
          <a:prstGeom prst="rect">
            <a:avLst/>
          </a:prstGeom>
          <a:ln w="12700">
            <a:miter lim="400000"/>
          </a:ln>
        </p:spPr>
      </p:pic>
    </p:spTree>
  </p:cSld>
  <p:clrMapOvr>
    <a:masterClrMapping/>
  </p:clrMapOvr>
  <p:transition xmlns:p14="http://schemas.microsoft.com/office/powerpoint/2010/main" spd="med" advClick="1" p14:dur="1000"/>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ctrTitle"/>
          </p:nvPr>
        </p:nvSpPr>
        <p:spPr>
          <a:prstGeom prst="rect">
            <a:avLst/>
          </a:prstGeom>
        </p:spPr>
        <p:txBody>
          <a:bodyPr/>
          <a:lstStyle/>
          <a:p>
            <a:pPr/>
          </a:p>
        </p:txBody>
      </p:sp>
      <p:sp>
        <p:nvSpPr>
          <p:cNvPr id="265" name="Shape 265"/>
          <p:cNvSpPr/>
          <p:nvPr>
            <p:ph type="subTitle" sz="quarter" idx="1"/>
          </p:nvPr>
        </p:nvSpPr>
        <p:spPr>
          <a:prstGeom prst="rect">
            <a:avLst/>
          </a:prstGeom>
        </p:spPr>
        <p:txBody>
          <a:bodyPr/>
          <a:lstStyle/>
          <a:p>
            <a:pPr/>
          </a:p>
        </p:txBody>
      </p:sp>
      <p:pic>
        <p:nvPicPr>
          <p:cNvPr id="266" name="pasted-image.tiff"/>
          <p:cNvPicPr>
            <a:picLocks noChangeAspect="1"/>
          </p:cNvPicPr>
          <p:nvPr/>
        </p:nvPicPr>
        <p:blipFill>
          <a:blip r:embed="rId3">
            <a:extLst/>
          </a:blip>
          <a:stretch>
            <a:fillRect/>
          </a:stretch>
        </p:blipFill>
        <p:spPr>
          <a:xfrm>
            <a:off x="0" y="-6680200"/>
            <a:ext cx="13004800" cy="23114000"/>
          </a:xfrm>
          <a:prstGeom prst="rect">
            <a:avLst/>
          </a:prstGeom>
          <a:ln w="12700">
            <a:miter lim="400000"/>
          </a:ln>
        </p:spPr>
      </p:pic>
    </p:spTree>
  </p:cSld>
  <p:clrMapOvr>
    <a:masterClrMapping/>
  </p:clrMapOvr>
  <p:transition xmlns:p14="http://schemas.microsoft.com/office/powerpoint/2010/main" spd="med" advClick="1" p14:dur="1000"/>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ctrTitle"/>
          </p:nvPr>
        </p:nvSpPr>
        <p:spPr>
          <a:prstGeom prst="rect">
            <a:avLst/>
          </a:prstGeom>
        </p:spPr>
        <p:txBody>
          <a:bodyPr/>
          <a:lstStyle/>
          <a:p>
            <a:pPr/>
          </a:p>
        </p:txBody>
      </p:sp>
      <p:sp>
        <p:nvSpPr>
          <p:cNvPr id="271" name="Shape 271"/>
          <p:cNvSpPr/>
          <p:nvPr>
            <p:ph type="subTitle" sz="quarter" idx="1"/>
          </p:nvPr>
        </p:nvSpPr>
        <p:spPr>
          <a:prstGeom prst="rect">
            <a:avLst/>
          </a:prstGeom>
        </p:spPr>
        <p:txBody>
          <a:bodyPr/>
          <a:lstStyle/>
          <a:p>
            <a:pPr/>
          </a:p>
        </p:txBody>
      </p:sp>
      <p:pic>
        <p:nvPicPr>
          <p:cNvPr id="272" name="pasted-image.tiff"/>
          <p:cNvPicPr>
            <a:picLocks noChangeAspect="1"/>
          </p:cNvPicPr>
          <p:nvPr/>
        </p:nvPicPr>
        <p:blipFill>
          <a:blip r:embed="rId3">
            <a:extLst/>
          </a:blip>
          <a:stretch>
            <a:fillRect/>
          </a:stretch>
        </p:blipFill>
        <p:spPr>
          <a:xfrm>
            <a:off x="0" y="-6680200"/>
            <a:ext cx="13004800" cy="23114000"/>
          </a:xfrm>
          <a:prstGeom prst="rect">
            <a:avLst/>
          </a:prstGeom>
          <a:ln w="12700">
            <a:miter lim="400000"/>
          </a:ln>
        </p:spPr>
      </p:pic>
    </p:spTree>
  </p:cSld>
  <p:clrMapOvr>
    <a:masterClrMapping/>
  </p:clrMapOvr>
  <p:transition xmlns:p14="http://schemas.microsoft.com/office/powerpoint/2010/main" spd="med" advClick="1" p14:dur="1000"/>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ctrTitle"/>
          </p:nvPr>
        </p:nvSpPr>
        <p:spPr>
          <a:prstGeom prst="rect">
            <a:avLst/>
          </a:prstGeom>
        </p:spPr>
        <p:txBody>
          <a:bodyPr/>
          <a:lstStyle/>
          <a:p>
            <a:pPr/>
          </a:p>
        </p:txBody>
      </p:sp>
      <p:sp>
        <p:nvSpPr>
          <p:cNvPr id="277" name="Shape 277"/>
          <p:cNvSpPr/>
          <p:nvPr>
            <p:ph type="subTitle" sz="quarter" idx="1"/>
          </p:nvPr>
        </p:nvSpPr>
        <p:spPr>
          <a:prstGeom prst="rect">
            <a:avLst/>
          </a:prstGeom>
        </p:spPr>
        <p:txBody>
          <a:bodyPr/>
          <a:lstStyle/>
          <a:p>
            <a:pPr/>
          </a:p>
        </p:txBody>
      </p:sp>
      <p:pic>
        <p:nvPicPr>
          <p:cNvPr id="278" name="pasted-image.tiff"/>
          <p:cNvPicPr>
            <a:picLocks noChangeAspect="1"/>
          </p:cNvPicPr>
          <p:nvPr/>
        </p:nvPicPr>
        <p:blipFill>
          <a:blip r:embed="rId3">
            <a:extLst/>
          </a:blip>
          <a:stretch>
            <a:fillRect/>
          </a:stretch>
        </p:blipFill>
        <p:spPr>
          <a:xfrm>
            <a:off x="0" y="-6680200"/>
            <a:ext cx="13004800" cy="23114000"/>
          </a:xfrm>
          <a:prstGeom prst="rect">
            <a:avLst/>
          </a:prstGeom>
          <a:ln w="12700">
            <a:miter lim="400000"/>
          </a:ln>
        </p:spPr>
      </p:pic>
    </p:spTree>
  </p:cSld>
  <p:clrMapOvr>
    <a:masterClrMapping/>
  </p:clrMapOvr>
  <p:transition xmlns:p14="http://schemas.microsoft.com/office/powerpoint/2010/main" spd="med" advClick="1" p14:dur="1000"/>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ctrTitle"/>
          </p:nvPr>
        </p:nvSpPr>
        <p:spPr>
          <a:prstGeom prst="rect">
            <a:avLst/>
          </a:prstGeom>
        </p:spPr>
        <p:txBody>
          <a:bodyPr/>
          <a:lstStyle/>
          <a:p>
            <a:pPr/>
          </a:p>
        </p:txBody>
      </p:sp>
      <p:sp>
        <p:nvSpPr>
          <p:cNvPr id="283" name="Shape 283"/>
          <p:cNvSpPr/>
          <p:nvPr>
            <p:ph type="subTitle" sz="quarter" idx="1"/>
          </p:nvPr>
        </p:nvSpPr>
        <p:spPr>
          <a:prstGeom prst="rect">
            <a:avLst/>
          </a:prstGeom>
        </p:spPr>
        <p:txBody>
          <a:bodyPr/>
          <a:lstStyle/>
          <a:p>
            <a:pPr/>
          </a:p>
        </p:txBody>
      </p:sp>
      <p:pic>
        <p:nvPicPr>
          <p:cNvPr id="284" name="pasted-image.tiff"/>
          <p:cNvPicPr>
            <a:picLocks noChangeAspect="1"/>
          </p:cNvPicPr>
          <p:nvPr/>
        </p:nvPicPr>
        <p:blipFill>
          <a:blip r:embed="rId3">
            <a:extLst/>
          </a:blip>
          <a:srcRect l="0" t="24294" r="7553" b="0"/>
          <a:stretch>
            <a:fillRect/>
          </a:stretch>
        </p:blipFill>
        <p:spPr>
          <a:xfrm>
            <a:off x="894098" y="-4301"/>
            <a:ext cx="10573076" cy="15389103"/>
          </a:xfrm>
          <a:prstGeom prst="rect">
            <a:avLst/>
          </a:prstGeom>
          <a:ln w="12700">
            <a:miter lim="400000"/>
          </a:ln>
        </p:spPr>
      </p:pic>
    </p:spTree>
  </p:cSld>
  <p:clrMapOvr>
    <a:masterClrMapping/>
  </p:clrMapOvr>
  <p:transition xmlns:p14="http://schemas.microsoft.com/office/powerpoint/2010/main" spd="med" advClick="1" p14:dur="1000"/>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ctrTitle"/>
          </p:nvPr>
        </p:nvSpPr>
        <p:spPr>
          <a:prstGeom prst="rect">
            <a:avLst/>
          </a:prstGeom>
        </p:spPr>
        <p:txBody>
          <a:bodyPr/>
          <a:lstStyle/>
          <a:p>
            <a:pPr/>
          </a:p>
        </p:txBody>
      </p:sp>
      <p:sp>
        <p:nvSpPr>
          <p:cNvPr id="289" name="Shape 289"/>
          <p:cNvSpPr/>
          <p:nvPr>
            <p:ph type="subTitle" sz="quarter" idx="1"/>
          </p:nvPr>
        </p:nvSpPr>
        <p:spPr>
          <a:prstGeom prst="rect">
            <a:avLst/>
          </a:prstGeom>
        </p:spPr>
        <p:txBody>
          <a:bodyPr/>
          <a:lstStyle/>
          <a:p>
            <a:pPr/>
          </a:p>
        </p:txBody>
      </p:sp>
      <p:pic>
        <p:nvPicPr>
          <p:cNvPr id="290" name="pasted-image.tiff"/>
          <p:cNvPicPr>
            <a:picLocks noChangeAspect="1"/>
          </p:cNvPicPr>
          <p:nvPr/>
        </p:nvPicPr>
        <p:blipFill>
          <a:blip r:embed="rId3">
            <a:extLst/>
          </a:blip>
          <a:stretch>
            <a:fillRect/>
          </a:stretch>
        </p:blipFill>
        <p:spPr>
          <a:xfrm>
            <a:off x="0" y="-723900"/>
            <a:ext cx="13004800" cy="11201400"/>
          </a:xfrm>
          <a:prstGeom prst="rect">
            <a:avLst/>
          </a:prstGeom>
          <a:ln w="12700">
            <a:miter lim="400000"/>
          </a:ln>
        </p:spPr>
      </p:pic>
    </p:spTree>
  </p:cSld>
  <p:clrMapOvr>
    <a:masterClrMapping/>
  </p:clrMapOvr>
  <p:transition xmlns:p14="http://schemas.microsoft.com/office/powerpoint/2010/main" spd="med" advClick="1" p14:dur="1000"/>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ctrTitle"/>
          </p:nvPr>
        </p:nvSpPr>
        <p:spPr>
          <a:prstGeom prst="rect">
            <a:avLst/>
          </a:prstGeom>
        </p:spPr>
        <p:txBody>
          <a:bodyPr/>
          <a:lstStyle/>
          <a:p>
            <a:pPr/>
          </a:p>
        </p:txBody>
      </p:sp>
      <p:sp>
        <p:nvSpPr>
          <p:cNvPr id="295" name="Shape 295"/>
          <p:cNvSpPr/>
          <p:nvPr>
            <p:ph type="subTitle" sz="quarter" idx="1"/>
          </p:nvPr>
        </p:nvSpPr>
        <p:spPr>
          <a:prstGeom prst="rect">
            <a:avLst/>
          </a:prstGeom>
        </p:spPr>
        <p:txBody>
          <a:bodyPr/>
          <a:lstStyle/>
          <a:p>
            <a:pPr defTabSz="233679">
              <a:defRPr sz="1280"/>
            </a:pPr>
          </a:p>
          <a:p>
            <a:pPr defTabSz="233679">
              <a:defRPr sz="1280"/>
            </a:pPr>
          </a:p>
          <a:p>
            <a:pPr defTabSz="233679">
              <a:defRPr sz="1280"/>
            </a:pPr>
          </a:p>
          <a:p>
            <a:pPr defTabSz="233679">
              <a:defRPr sz="1280"/>
            </a:pPr>
          </a:p>
          <a:p>
            <a:pPr defTabSz="233679">
              <a:defRPr sz="1280"/>
            </a:pPr>
          </a:p>
          <a:p>
            <a:pPr defTabSz="233679">
              <a:defRPr sz="1280"/>
            </a:pPr>
            <a:r>
              <a:t>What is this used for?</a:t>
            </a:r>
          </a:p>
        </p:txBody>
      </p:sp>
      <p:pic>
        <p:nvPicPr>
          <p:cNvPr id="296" name="HIG.jpg"/>
          <p:cNvPicPr>
            <a:picLocks noChangeAspect="1"/>
          </p:cNvPicPr>
          <p:nvPr/>
        </p:nvPicPr>
        <p:blipFill>
          <a:blip r:embed="rId3">
            <a:extLst/>
          </a:blip>
          <a:stretch>
            <a:fillRect/>
          </a:stretch>
        </p:blipFill>
        <p:spPr>
          <a:xfrm>
            <a:off x="218156" y="71687"/>
            <a:ext cx="8999253" cy="8023431"/>
          </a:xfrm>
          <a:prstGeom prst="rect">
            <a:avLst/>
          </a:prstGeom>
          <a:ln w="12700">
            <a:miter lim="400000"/>
          </a:ln>
        </p:spPr>
      </p:pic>
    </p:spTree>
  </p:cSld>
  <p:clrMapOvr>
    <a:masterClrMapping/>
  </p:clrMapOvr>
  <p:transition xmlns:p14="http://schemas.microsoft.com/office/powerpoint/2010/main" spd="med" advClick="1" p14:dur="1000"/>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ctrTitle"/>
          </p:nvPr>
        </p:nvSpPr>
        <p:spPr>
          <a:prstGeom prst="rect">
            <a:avLst/>
          </a:prstGeom>
        </p:spPr>
        <p:txBody>
          <a:bodyPr/>
          <a:lstStyle/>
          <a:p>
            <a:pPr/>
          </a:p>
        </p:txBody>
      </p:sp>
      <p:sp>
        <p:nvSpPr>
          <p:cNvPr id="301" name="Shape 301"/>
          <p:cNvSpPr/>
          <p:nvPr>
            <p:ph type="subTitle" sz="quarter" idx="1"/>
          </p:nvPr>
        </p:nvSpPr>
        <p:spPr>
          <a:prstGeom prst="rect">
            <a:avLst/>
          </a:prstGeom>
        </p:spPr>
        <p:txBody>
          <a:bodyPr/>
          <a:lstStyle/>
          <a:p>
            <a:pPr/>
          </a:p>
        </p:txBody>
      </p:sp>
      <p:pic>
        <p:nvPicPr>
          <p:cNvPr id="302" name="image3.jpg" descr="Calc.jp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ctrTitle"/>
          </p:nvPr>
        </p:nvSpPr>
        <p:spPr>
          <a:prstGeom prst="rect">
            <a:avLst/>
          </a:prstGeom>
        </p:spPr>
        <p:txBody>
          <a:bodyPr/>
          <a:lstStyle/>
          <a:p>
            <a:pPr/>
          </a:p>
        </p:txBody>
      </p:sp>
      <p:sp>
        <p:nvSpPr>
          <p:cNvPr id="307" name="Shape 307"/>
          <p:cNvSpPr/>
          <p:nvPr>
            <p:ph type="subTitle" sz="quarter" idx="1"/>
          </p:nvPr>
        </p:nvSpPr>
        <p:spPr>
          <a:prstGeom prst="rect">
            <a:avLst/>
          </a:prstGeom>
        </p:spPr>
        <p:txBody>
          <a:bodyPr/>
          <a:lstStyle/>
          <a:p>
            <a:pPr/>
          </a:p>
        </p:txBody>
      </p:sp>
      <p:pic>
        <p:nvPicPr>
          <p:cNvPr id="308" name="image4.jpg" descr="CES.jpg"/>
          <p:cNvPicPr>
            <a:picLocks noChangeAspect="1"/>
          </p:cNvPicPr>
          <p:nvPr/>
        </p:nvPicPr>
        <p:blipFill>
          <a:blip r:embed="rId3">
            <a:extLst/>
          </a:blip>
          <a:stretch>
            <a:fillRect/>
          </a:stretch>
        </p:blipFill>
        <p:spPr>
          <a:xfrm>
            <a:off x="2819965" y="-1"/>
            <a:ext cx="7362614"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ctrTitle"/>
          </p:nvPr>
        </p:nvSpPr>
        <p:spPr>
          <a:prstGeom prst="rect">
            <a:avLst/>
          </a:prstGeom>
        </p:spPr>
        <p:txBody>
          <a:bodyPr/>
          <a:lstStyle/>
          <a:p>
            <a:pPr/>
          </a:p>
        </p:txBody>
      </p:sp>
      <p:sp>
        <p:nvSpPr>
          <p:cNvPr id="151" name="Shape 151"/>
          <p:cNvSpPr/>
          <p:nvPr>
            <p:ph type="subTitle" sz="quarter" idx="1"/>
          </p:nvPr>
        </p:nvSpPr>
        <p:spPr>
          <a:prstGeom prst="rect">
            <a:avLst/>
          </a:prstGeom>
        </p:spPr>
        <p:txBody>
          <a:bodyPr/>
          <a:lstStyle/>
          <a:p>
            <a:pPr/>
          </a:p>
        </p:txBody>
      </p:sp>
      <p:pic>
        <p:nvPicPr>
          <p:cNvPr id="152" name="SAH.jpg"/>
          <p:cNvPicPr>
            <a:picLocks noChangeAspect="1"/>
          </p:cNvPicPr>
          <p:nvPr/>
        </p:nvPicPr>
        <p:blipFill>
          <a:blip r:embed="rId3">
            <a:extLst/>
          </a:blip>
          <a:stretch>
            <a:fillRect/>
          </a:stretch>
        </p:blipFill>
        <p:spPr>
          <a:xfrm>
            <a:off x="2417972" y="628352"/>
            <a:ext cx="8797721" cy="7714131"/>
          </a:xfrm>
          <a:prstGeom prst="rect">
            <a:avLst/>
          </a:prstGeom>
          <a:ln w="12700">
            <a:miter lim="400000"/>
          </a:ln>
        </p:spPr>
      </p:pic>
    </p:spTree>
  </p:cSld>
  <p:clrMapOvr>
    <a:masterClrMapping/>
  </p:clrMapOvr>
  <p:transition xmlns:p14="http://schemas.microsoft.com/office/powerpoint/2010/main" spd="med" advClick="1" p14:dur="1000"/>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ctrTitle"/>
          </p:nvPr>
        </p:nvSpPr>
        <p:spPr>
          <a:prstGeom prst="rect">
            <a:avLst/>
          </a:prstGeom>
        </p:spPr>
        <p:txBody>
          <a:bodyPr/>
          <a:lstStyle/>
          <a:p>
            <a:pPr/>
          </a:p>
        </p:txBody>
      </p:sp>
      <p:sp>
        <p:nvSpPr>
          <p:cNvPr id="313" name="Shape 313"/>
          <p:cNvSpPr/>
          <p:nvPr>
            <p:ph type="subTitle" sz="quarter" idx="1"/>
          </p:nvPr>
        </p:nvSpPr>
        <p:spPr>
          <a:prstGeom prst="rect">
            <a:avLst/>
          </a:prstGeom>
        </p:spPr>
        <p:txBody>
          <a:bodyPr/>
          <a:lstStyle/>
          <a:p>
            <a:pPr/>
          </a:p>
        </p:txBody>
      </p:sp>
      <p:pic>
        <p:nvPicPr>
          <p:cNvPr id="314" name="image5.jpg" descr="CM.jpg"/>
          <p:cNvPicPr>
            <a:picLocks noChangeAspect="1"/>
          </p:cNvPicPr>
          <p:nvPr/>
        </p:nvPicPr>
        <p:blipFill>
          <a:blip r:embed="rId3">
            <a:extLst/>
          </a:blip>
          <a:stretch>
            <a:fillRect/>
          </a:stretch>
        </p:blipFill>
        <p:spPr>
          <a:xfrm>
            <a:off x="1652693" y="-1"/>
            <a:ext cx="9697158"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ctrTitle"/>
          </p:nvPr>
        </p:nvSpPr>
        <p:spPr>
          <a:prstGeom prst="rect">
            <a:avLst/>
          </a:prstGeom>
        </p:spPr>
        <p:txBody>
          <a:bodyPr/>
          <a:lstStyle/>
          <a:p>
            <a:pPr/>
          </a:p>
        </p:txBody>
      </p:sp>
      <p:sp>
        <p:nvSpPr>
          <p:cNvPr id="319" name="Shape 319"/>
          <p:cNvSpPr/>
          <p:nvPr>
            <p:ph type="subTitle" sz="quarter" idx="1"/>
          </p:nvPr>
        </p:nvSpPr>
        <p:spPr>
          <a:prstGeom prst="rect">
            <a:avLst/>
          </a:prstGeom>
        </p:spPr>
        <p:txBody>
          <a:bodyPr/>
          <a:lstStyle/>
          <a:p>
            <a:pPr/>
          </a:p>
        </p:txBody>
      </p:sp>
      <p:pic>
        <p:nvPicPr>
          <p:cNvPr id="320" name="image6.jpg" descr="FB.JPE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ctrTitle"/>
          </p:nvPr>
        </p:nvSpPr>
        <p:spPr>
          <a:prstGeom prst="rect">
            <a:avLst/>
          </a:prstGeom>
        </p:spPr>
        <p:txBody>
          <a:bodyPr/>
          <a:lstStyle/>
          <a:p>
            <a:pPr/>
          </a:p>
        </p:txBody>
      </p:sp>
      <p:sp>
        <p:nvSpPr>
          <p:cNvPr id="325" name="Shape 325"/>
          <p:cNvSpPr/>
          <p:nvPr>
            <p:ph type="subTitle" sz="quarter" idx="1"/>
          </p:nvPr>
        </p:nvSpPr>
        <p:spPr>
          <a:prstGeom prst="rect">
            <a:avLst/>
          </a:prstGeom>
        </p:spPr>
        <p:txBody>
          <a:bodyPr/>
          <a:lstStyle/>
          <a:p>
            <a:pPr/>
          </a:p>
        </p:txBody>
      </p:sp>
      <p:pic>
        <p:nvPicPr>
          <p:cNvPr id="326" name="image7.jpg" descr="Flail.jpg"/>
          <p:cNvPicPr>
            <a:picLocks noChangeAspect="1"/>
          </p:cNvPicPr>
          <p:nvPr/>
        </p:nvPicPr>
        <p:blipFill>
          <a:blip r:embed="rId3">
            <a:extLst/>
          </a:blip>
          <a:stretch>
            <a:fillRect/>
          </a:stretch>
        </p:blipFill>
        <p:spPr>
          <a:xfrm>
            <a:off x="1426915" y="-1"/>
            <a:ext cx="10150970"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ctrTitle"/>
          </p:nvPr>
        </p:nvSpPr>
        <p:spPr>
          <a:prstGeom prst="rect">
            <a:avLst/>
          </a:prstGeom>
        </p:spPr>
        <p:txBody>
          <a:bodyPr/>
          <a:lstStyle/>
          <a:p>
            <a:pPr/>
          </a:p>
        </p:txBody>
      </p:sp>
      <p:sp>
        <p:nvSpPr>
          <p:cNvPr id="331" name="Shape 331"/>
          <p:cNvSpPr/>
          <p:nvPr>
            <p:ph type="subTitle" sz="quarter" idx="1"/>
          </p:nvPr>
        </p:nvSpPr>
        <p:spPr>
          <a:prstGeom prst="rect">
            <a:avLst/>
          </a:prstGeom>
        </p:spPr>
        <p:txBody>
          <a:bodyPr/>
          <a:lstStyle/>
          <a:p>
            <a:pPr/>
          </a:p>
        </p:txBody>
      </p:sp>
      <p:pic>
        <p:nvPicPr>
          <p:cNvPr id="332" name="image8.jpg" descr="Intertroc.JPE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ctrTitle"/>
          </p:nvPr>
        </p:nvSpPr>
        <p:spPr>
          <a:prstGeom prst="rect">
            <a:avLst/>
          </a:prstGeom>
        </p:spPr>
        <p:txBody>
          <a:bodyPr/>
          <a:lstStyle/>
          <a:p>
            <a:pPr/>
          </a:p>
        </p:txBody>
      </p:sp>
      <p:sp>
        <p:nvSpPr>
          <p:cNvPr id="337" name="Shape 337"/>
          <p:cNvSpPr/>
          <p:nvPr>
            <p:ph type="subTitle" sz="quarter" idx="1"/>
          </p:nvPr>
        </p:nvSpPr>
        <p:spPr>
          <a:prstGeom prst="rect">
            <a:avLst/>
          </a:prstGeom>
        </p:spPr>
        <p:txBody>
          <a:bodyPr/>
          <a:lstStyle/>
          <a:p>
            <a:pPr/>
          </a:p>
        </p:txBody>
      </p:sp>
      <p:pic>
        <p:nvPicPr>
          <p:cNvPr id="338" name="image9.jpg" descr="IntertrocV2.JPE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ctrTitle"/>
          </p:nvPr>
        </p:nvSpPr>
        <p:spPr>
          <a:prstGeom prst="rect">
            <a:avLst/>
          </a:prstGeom>
        </p:spPr>
        <p:txBody>
          <a:bodyPr/>
          <a:lstStyle/>
          <a:p>
            <a:pPr/>
          </a:p>
        </p:txBody>
      </p:sp>
      <p:sp>
        <p:nvSpPr>
          <p:cNvPr id="343" name="Shape 343"/>
          <p:cNvSpPr/>
          <p:nvPr>
            <p:ph type="subTitle" sz="quarter" idx="1"/>
          </p:nvPr>
        </p:nvSpPr>
        <p:spPr>
          <a:prstGeom prst="rect">
            <a:avLst/>
          </a:prstGeom>
        </p:spPr>
        <p:txBody>
          <a:bodyPr/>
          <a:lstStyle/>
          <a:p>
            <a:pPr/>
          </a:p>
        </p:txBody>
      </p:sp>
      <p:pic>
        <p:nvPicPr>
          <p:cNvPr id="344" name="image10.jpg" descr="L angle.jpg"/>
          <p:cNvPicPr>
            <a:picLocks noChangeAspect="1"/>
          </p:cNvPicPr>
          <p:nvPr/>
        </p:nvPicPr>
        <p:blipFill>
          <a:blip r:embed="rId3">
            <a:extLst/>
          </a:blip>
          <a:stretch>
            <a:fillRect/>
          </a:stretch>
        </p:blipFill>
        <p:spPr>
          <a:xfrm>
            <a:off x="230399" y="-1794205"/>
            <a:ext cx="13004801" cy="13813803"/>
          </a:xfrm>
          <a:prstGeom prst="rect">
            <a:avLst/>
          </a:prstGeom>
          <a:ln w="12700">
            <a:miter lim="400000"/>
          </a:ln>
        </p:spPr>
      </p:pic>
    </p:spTree>
  </p:cSld>
  <p:clrMapOvr>
    <a:masterClrMapping/>
  </p:clrMapOvr>
  <p:transition xmlns:p14="http://schemas.microsoft.com/office/powerpoint/2010/main" spd="med" advClick="1" p14:dur="1000"/>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ctrTitle"/>
          </p:nvPr>
        </p:nvSpPr>
        <p:spPr>
          <a:prstGeom prst="rect">
            <a:avLst/>
          </a:prstGeom>
        </p:spPr>
        <p:txBody>
          <a:bodyPr/>
          <a:lstStyle/>
          <a:p>
            <a:pPr/>
          </a:p>
        </p:txBody>
      </p:sp>
      <p:sp>
        <p:nvSpPr>
          <p:cNvPr id="349" name="Shape 349"/>
          <p:cNvSpPr/>
          <p:nvPr>
            <p:ph type="subTitle" sz="quarter" idx="1"/>
          </p:nvPr>
        </p:nvSpPr>
        <p:spPr>
          <a:prstGeom prst="rect">
            <a:avLst/>
          </a:prstGeom>
        </p:spPr>
        <p:txBody>
          <a:bodyPr/>
          <a:lstStyle/>
          <a:p>
            <a:pPr/>
          </a:p>
        </p:txBody>
      </p:sp>
      <p:pic>
        <p:nvPicPr>
          <p:cNvPr id="350" name="image11.jpg" descr="locally-destructive-agressive-squamous-cell-lung-cancer 1.jpg"/>
          <p:cNvPicPr>
            <a:picLocks noChangeAspect="1"/>
          </p:cNvPicPr>
          <p:nvPr/>
        </p:nvPicPr>
        <p:blipFill>
          <a:blip r:embed="rId3">
            <a:extLst/>
          </a:blip>
          <a:stretch>
            <a:fillRect/>
          </a:stretch>
        </p:blipFill>
        <p:spPr>
          <a:xfrm>
            <a:off x="2501617" y="-1"/>
            <a:ext cx="8001566"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ctrTitle"/>
          </p:nvPr>
        </p:nvSpPr>
        <p:spPr>
          <a:prstGeom prst="rect">
            <a:avLst/>
          </a:prstGeom>
        </p:spPr>
        <p:txBody>
          <a:bodyPr/>
          <a:lstStyle/>
          <a:p>
            <a:pPr/>
          </a:p>
        </p:txBody>
      </p:sp>
      <p:sp>
        <p:nvSpPr>
          <p:cNvPr id="355" name="Shape 355"/>
          <p:cNvSpPr/>
          <p:nvPr>
            <p:ph type="subTitle" sz="quarter" idx="1"/>
          </p:nvPr>
        </p:nvSpPr>
        <p:spPr>
          <a:prstGeom prst="rect">
            <a:avLst/>
          </a:prstGeom>
        </p:spPr>
        <p:txBody>
          <a:bodyPr/>
          <a:lstStyle/>
          <a:p>
            <a:pPr/>
          </a:p>
        </p:txBody>
      </p:sp>
      <p:pic>
        <p:nvPicPr>
          <p:cNvPr id="356" name="image12.jpg" descr="locally-destructive-agressive-squamous-cell-lung-cancer2.jpg"/>
          <p:cNvPicPr>
            <a:picLocks noChangeAspect="1"/>
          </p:cNvPicPr>
          <p:nvPr/>
        </p:nvPicPr>
        <p:blipFill>
          <a:blip r:embed="rId3">
            <a:extLst/>
          </a:blip>
          <a:stretch>
            <a:fillRect/>
          </a:stretch>
        </p:blipFill>
        <p:spPr>
          <a:xfrm>
            <a:off x="1012809" y="-1"/>
            <a:ext cx="9939396" cy="12115742"/>
          </a:xfrm>
          <a:prstGeom prst="rect">
            <a:avLst/>
          </a:prstGeom>
          <a:ln w="12700">
            <a:miter lim="400000"/>
          </a:ln>
        </p:spPr>
      </p:pic>
    </p:spTree>
  </p:cSld>
  <p:clrMapOvr>
    <a:masterClrMapping/>
  </p:clrMapOvr>
  <p:transition xmlns:p14="http://schemas.microsoft.com/office/powerpoint/2010/main" spd="med" advClick="1" p14:dur="1000"/>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ctrTitle"/>
          </p:nvPr>
        </p:nvSpPr>
        <p:spPr>
          <a:prstGeom prst="rect">
            <a:avLst/>
          </a:prstGeom>
        </p:spPr>
        <p:txBody>
          <a:bodyPr/>
          <a:lstStyle/>
          <a:p>
            <a:pPr/>
          </a:p>
        </p:txBody>
      </p:sp>
      <p:sp>
        <p:nvSpPr>
          <p:cNvPr id="361" name="Shape 361"/>
          <p:cNvSpPr/>
          <p:nvPr>
            <p:ph type="subTitle" sz="quarter" idx="1"/>
          </p:nvPr>
        </p:nvSpPr>
        <p:spPr>
          <a:prstGeom prst="rect">
            <a:avLst/>
          </a:prstGeom>
        </p:spPr>
        <p:txBody>
          <a:bodyPr/>
          <a:lstStyle/>
          <a:p>
            <a:pPr/>
          </a:p>
        </p:txBody>
      </p:sp>
      <p:pic>
        <p:nvPicPr>
          <p:cNvPr id="362" name="image13.jpg" descr="locally-destructive-agressive-squamous-cell-lung-cancer3.jp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ctrTitle"/>
          </p:nvPr>
        </p:nvSpPr>
        <p:spPr>
          <a:prstGeom prst="rect">
            <a:avLst/>
          </a:prstGeom>
        </p:spPr>
        <p:txBody>
          <a:bodyPr/>
          <a:lstStyle/>
          <a:p>
            <a:pPr/>
          </a:p>
        </p:txBody>
      </p:sp>
      <p:sp>
        <p:nvSpPr>
          <p:cNvPr id="367" name="Shape 367"/>
          <p:cNvSpPr/>
          <p:nvPr>
            <p:ph type="subTitle" sz="quarter" idx="1"/>
          </p:nvPr>
        </p:nvSpPr>
        <p:spPr>
          <a:prstGeom prst="rect">
            <a:avLst/>
          </a:prstGeom>
        </p:spPr>
        <p:txBody>
          <a:bodyPr/>
          <a:lstStyle/>
          <a:p>
            <a:pPr/>
          </a:p>
        </p:txBody>
      </p:sp>
      <p:pic>
        <p:nvPicPr>
          <p:cNvPr id="368" name="image14.jpg" descr="LPICA.jpg"/>
          <p:cNvPicPr>
            <a:picLocks noChangeAspect="1"/>
          </p:cNvPicPr>
          <p:nvPr/>
        </p:nvPicPr>
        <p:blipFill>
          <a:blip r:embed="rId3">
            <a:extLst/>
          </a:blip>
          <a:stretch>
            <a:fillRect/>
          </a:stretch>
        </p:blipFill>
        <p:spPr>
          <a:xfrm>
            <a:off x="2149404" y="-1"/>
            <a:ext cx="870599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 name="Shape 156"/>
          <p:cNvSpPr/>
          <p:nvPr>
            <p:ph type="ctrTitle"/>
          </p:nvPr>
        </p:nvSpPr>
        <p:spPr>
          <a:prstGeom prst="rect">
            <a:avLst/>
          </a:prstGeom>
        </p:spPr>
        <p:txBody>
          <a:bodyPr/>
          <a:lstStyle/>
          <a:p>
            <a:pPr/>
          </a:p>
        </p:txBody>
      </p:sp>
      <p:sp>
        <p:nvSpPr>
          <p:cNvPr id="157" name="Shape 157"/>
          <p:cNvSpPr/>
          <p:nvPr>
            <p:ph type="subTitle" sz="quarter" idx="1"/>
          </p:nvPr>
        </p:nvSpPr>
        <p:spPr>
          <a:prstGeom prst="rect">
            <a:avLst/>
          </a:prstGeom>
        </p:spPr>
        <p:txBody>
          <a:bodyPr/>
          <a:lstStyle/>
          <a:p>
            <a:pPr/>
          </a:p>
        </p:txBody>
      </p:sp>
      <p:pic>
        <p:nvPicPr>
          <p:cNvPr id="158" name="SDH.jpg"/>
          <p:cNvPicPr>
            <a:picLocks noChangeAspect="1"/>
          </p:cNvPicPr>
          <p:nvPr/>
        </p:nvPicPr>
        <p:blipFill>
          <a:blip r:embed="rId3">
            <a:extLst/>
          </a:blip>
          <a:stretch>
            <a:fillRect/>
          </a:stretch>
        </p:blipFill>
        <p:spPr>
          <a:xfrm>
            <a:off x="2444750" y="-596900"/>
            <a:ext cx="8635205" cy="10187155"/>
          </a:xfrm>
          <a:prstGeom prst="rect">
            <a:avLst/>
          </a:prstGeom>
          <a:ln w="12700">
            <a:miter lim="400000"/>
          </a:ln>
        </p:spPr>
      </p:pic>
    </p:spTree>
  </p:cSld>
  <p:clrMapOvr>
    <a:masterClrMapping/>
  </p:clrMapOvr>
  <p:transition xmlns:p14="http://schemas.microsoft.com/office/powerpoint/2010/main" spd="med" advClick="1" p14:dur="1000"/>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ctrTitle"/>
          </p:nvPr>
        </p:nvSpPr>
        <p:spPr>
          <a:prstGeom prst="rect">
            <a:avLst/>
          </a:prstGeom>
        </p:spPr>
        <p:txBody>
          <a:bodyPr/>
          <a:lstStyle/>
          <a:p>
            <a:pPr/>
          </a:p>
        </p:txBody>
      </p:sp>
      <p:sp>
        <p:nvSpPr>
          <p:cNvPr id="373" name="Shape 373"/>
          <p:cNvSpPr/>
          <p:nvPr>
            <p:ph type="subTitle" sz="quarter" idx="1"/>
          </p:nvPr>
        </p:nvSpPr>
        <p:spPr>
          <a:prstGeom prst="rect">
            <a:avLst/>
          </a:prstGeom>
        </p:spPr>
        <p:txBody>
          <a:bodyPr/>
          <a:lstStyle/>
          <a:p>
            <a:pPr/>
          </a:p>
        </p:txBody>
      </p:sp>
      <p:pic>
        <p:nvPicPr>
          <p:cNvPr id="374" name="image15.jpg" descr="LULP.jpg"/>
          <p:cNvPicPr>
            <a:picLocks noChangeAspect="1"/>
          </p:cNvPicPr>
          <p:nvPr/>
        </p:nvPicPr>
        <p:blipFill>
          <a:blip r:embed="rId3">
            <a:extLst/>
          </a:blip>
          <a:stretch>
            <a:fillRect/>
          </a:stretch>
        </p:blipFill>
        <p:spPr>
          <a:xfrm>
            <a:off x="2043289" y="-1"/>
            <a:ext cx="8915965"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ctrTitle"/>
          </p:nvPr>
        </p:nvSpPr>
        <p:spPr>
          <a:prstGeom prst="rect">
            <a:avLst/>
          </a:prstGeom>
        </p:spPr>
        <p:txBody>
          <a:bodyPr/>
          <a:lstStyle/>
          <a:p>
            <a:pPr/>
          </a:p>
        </p:txBody>
      </p:sp>
      <p:sp>
        <p:nvSpPr>
          <p:cNvPr id="379" name="Shape 379"/>
          <p:cNvSpPr/>
          <p:nvPr>
            <p:ph type="subTitle" sz="quarter" idx="1"/>
          </p:nvPr>
        </p:nvSpPr>
        <p:spPr>
          <a:prstGeom prst="rect">
            <a:avLst/>
          </a:prstGeom>
        </p:spPr>
        <p:txBody>
          <a:bodyPr/>
          <a:lstStyle/>
          <a:p>
            <a:pPr/>
          </a:p>
        </p:txBody>
      </p:sp>
      <p:pic>
        <p:nvPicPr>
          <p:cNvPr id="380" name="image16.jpg" descr="OKMRI.pn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ph type="ctrTitle"/>
          </p:nvPr>
        </p:nvSpPr>
        <p:spPr>
          <a:prstGeom prst="rect">
            <a:avLst/>
          </a:prstGeom>
        </p:spPr>
        <p:txBody>
          <a:bodyPr/>
          <a:lstStyle/>
          <a:p>
            <a:pPr/>
          </a:p>
        </p:txBody>
      </p:sp>
      <p:sp>
        <p:nvSpPr>
          <p:cNvPr id="385" name="Shape 385"/>
          <p:cNvSpPr/>
          <p:nvPr>
            <p:ph type="subTitle" sz="quarter" idx="1"/>
          </p:nvPr>
        </p:nvSpPr>
        <p:spPr>
          <a:prstGeom prst="rect">
            <a:avLst/>
          </a:prstGeom>
        </p:spPr>
        <p:txBody>
          <a:bodyPr/>
          <a:lstStyle/>
          <a:p>
            <a:pPr/>
          </a:p>
        </p:txBody>
      </p:sp>
      <p:pic>
        <p:nvPicPr>
          <p:cNvPr id="386" name="image17.jpg" descr="PO.jpg"/>
          <p:cNvPicPr>
            <a:picLocks noChangeAspect="1"/>
          </p:cNvPicPr>
          <p:nvPr/>
        </p:nvPicPr>
        <p:blipFill>
          <a:blip r:embed="rId3">
            <a:extLst/>
          </a:blip>
          <a:stretch>
            <a:fillRect/>
          </a:stretch>
        </p:blipFill>
        <p:spPr>
          <a:xfrm>
            <a:off x="557671" y="-1"/>
            <a:ext cx="11889459"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ph type="ctrTitle"/>
          </p:nvPr>
        </p:nvSpPr>
        <p:spPr>
          <a:prstGeom prst="rect">
            <a:avLst/>
          </a:prstGeom>
        </p:spPr>
        <p:txBody>
          <a:bodyPr/>
          <a:lstStyle/>
          <a:p>
            <a:pPr/>
          </a:p>
        </p:txBody>
      </p:sp>
      <p:sp>
        <p:nvSpPr>
          <p:cNvPr id="391" name="Shape 391"/>
          <p:cNvSpPr/>
          <p:nvPr>
            <p:ph type="subTitle" sz="quarter" idx="1"/>
          </p:nvPr>
        </p:nvSpPr>
        <p:spPr>
          <a:prstGeom prst="rect">
            <a:avLst/>
          </a:prstGeom>
        </p:spPr>
        <p:txBody>
          <a:bodyPr/>
          <a:lstStyle/>
          <a:p>
            <a:pPr/>
          </a:p>
        </p:txBody>
      </p:sp>
      <p:pic>
        <p:nvPicPr>
          <p:cNvPr id="392" name="image18.jpg" descr="RMB.jpg"/>
          <p:cNvPicPr>
            <a:picLocks noChangeAspect="1"/>
          </p:cNvPicPr>
          <p:nvPr/>
        </p:nvPicPr>
        <p:blipFill>
          <a:blip r:embed="rId3">
            <a:extLst/>
          </a:blip>
          <a:stretch>
            <a:fillRect/>
          </a:stretch>
        </p:blipFill>
        <p:spPr>
          <a:xfrm>
            <a:off x="571218" y="-1"/>
            <a:ext cx="11862366"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ctrTitle"/>
          </p:nvPr>
        </p:nvSpPr>
        <p:spPr>
          <a:prstGeom prst="rect">
            <a:avLst/>
          </a:prstGeom>
        </p:spPr>
        <p:txBody>
          <a:bodyPr/>
          <a:lstStyle/>
          <a:p>
            <a:pPr/>
          </a:p>
        </p:txBody>
      </p:sp>
      <p:sp>
        <p:nvSpPr>
          <p:cNvPr id="397" name="Shape 397"/>
          <p:cNvSpPr/>
          <p:nvPr>
            <p:ph type="subTitle" sz="quarter" idx="1"/>
          </p:nvPr>
        </p:nvSpPr>
        <p:spPr>
          <a:prstGeom prst="rect">
            <a:avLst/>
          </a:prstGeom>
        </p:spPr>
        <p:txBody>
          <a:bodyPr/>
          <a:lstStyle/>
          <a:p>
            <a:pPr/>
          </a:p>
        </p:txBody>
      </p:sp>
      <p:pic>
        <p:nvPicPr>
          <p:cNvPr id="398" name="image19.jpg" descr="RMLP.png"/>
          <p:cNvPicPr>
            <a:picLocks noChangeAspect="1"/>
          </p:cNvPicPr>
          <p:nvPr/>
        </p:nvPicPr>
        <p:blipFill>
          <a:blip r:embed="rId3">
            <a:extLst/>
          </a:blip>
          <a:stretch>
            <a:fillRect/>
          </a:stretch>
        </p:blipFill>
        <p:spPr>
          <a:xfrm>
            <a:off x="1663982" y="-1"/>
            <a:ext cx="9676837"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ph type="ctrTitle"/>
          </p:nvPr>
        </p:nvSpPr>
        <p:spPr>
          <a:prstGeom prst="rect">
            <a:avLst/>
          </a:prstGeom>
        </p:spPr>
        <p:txBody>
          <a:bodyPr/>
          <a:lstStyle/>
          <a:p>
            <a:pPr/>
          </a:p>
        </p:txBody>
      </p:sp>
      <p:sp>
        <p:nvSpPr>
          <p:cNvPr id="403" name="Shape 403"/>
          <p:cNvSpPr/>
          <p:nvPr>
            <p:ph type="subTitle" sz="quarter" idx="1"/>
          </p:nvPr>
        </p:nvSpPr>
        <p:spPr>
          <a:prstGeom prst="rect">
            <a:avLst/>
          </a:prstGeom>
        </p:spPr>
        <p:txBody>
          <a:bodyPr/>
          <a:lstStyle/>
          <a:p>
            <a:pPr/>
          </a:p>
        </p:txBody>
      </p:sp>
      <p:pic>
        <p:nvPicPr>
          <p:cNvPr id="404" name="image20.jpg" descr="SaccAne.jp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ctrTitle"/>
          </p:nvPr>
        </p:nvSpPr>
        <p:spPr>
          <a:prstGeom prst="rect">
            <a:avLst/>
          </a:prstGeom>
        </p:spPr>
        <p:txBody>
          <a:bodyPr/>
          <a:lstStyle/>
          <a:p>
            <a:pPr/>
          </a:p>
        </p:txBody>
      </p:sp>
      <p:sp>
        <p:nvSpPr>
          <p:cNvPr id="409" name="Shape 409"/>
          <p:cNvSpPr/>
          <p:nvPr>
            <p:ph type="subTitle" sz="quarter" idx="1"/>
          </p:nvPr>
        </p:nvSpPr>
        <p:spPr>
          <a:prstGeom prst="rect">
            <a:avLst/>
          </a:prstGeom>
        </p:spPr>
        <p:txBody>
          <a:bodyPr/>
          <a:lstStyle/>
          <a:p>
            <a:pPr/>
          </a:p>
        </p:txBody>
      </p:sp>
      <p:pic>
        <p:nvPicPr>
          <p:cNvPr id="410" name="image21.jpg" descr="SD.jpg"/>
          <p:cNvPicPr>
            <a:picLocks noChangeAspect="1"/>
          </p:cNvPicPr>
          <p:nvPr/>
        </p:nvPicPr>
        <p:blipFill>
          <a:blip r:embed="rId3">
            <a:extLst/>
          </a:blip>
          <a:stretch>
            <a:fillRect/>
          </a:stretch>
        </p:blipFill>
        <p:spPr>
          <a:xfrm>
            <a:off x="1754293" y="-1"/>
            <a:ext cx="9496215"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Shape 414"/>
          <p:cNvSpPr/>
          <p:nvPr>
            <p:ph type="ctrTitle"/>
          </p:nvPr>
        </p:nvSpPr>
        <p:spPr>
          <a:prstGeom prst="rect">
            <a:avLst/>
          </a:prstGeom>
        </p:spPr>
        <p:txBody>
          <a:bodyPr/>
          <a:lstStyle/>
          <a:p>
            <a:pPr/>
          </a:p>
        </p:txBody>
      </p:sp>
      <p:sp>
        <p:nvSpPr>
          <p:cNvPr id="415" name="Shape 415"/>
          <p:cNvSpPr/>
          <p:nvPr>
            <p:ph type="subTitle" sz="quarter" idx="1"/>
          </p:nvPr>
        </p:nvSpPr>
        <p:spPr>
          <a:prstGeom prst="rect">
            <a:avLst/>
          </a:prstGeom>
        </p:spPr>
        <p:txBody>
          <a:bodyPr/>
          <a:lstStyle/>
          <a:p>
            <a:pPr/>
          </a:p>
        </p:txBody>
      </p:sp>
      <p:pic>
        <p:nvPicPr>
          <p:cNvPr id="416" name="image22.jpg" descr="Signet Ring Sign.jpeg"/>
          <p:cNvPicPr>
            <a:picLocks noChangeAspect="1"/>
          </p:cNvPicPr>
          <p:nvPr/>
        </p:nvPicPr>
        <p:blipFill>
          <a:blip r:embed="rId3">
            <a:extLst/>
          </a:blip>
          <a:stretch>
            <a:fillRect/>
          </a:stretch>
        </p:blipFill>
        <p:spPr>
          <a:xfrm>
            <a:off x="2600959" y="-1"/>
            <a:ext cx="780288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ph type="ctrTitle"/>
          </p:nvPr>
        </p:nvSpPr>
        <p:spPr>
          <a:prstGeom prst="rect">
            <a:avLst/>
          </a:prstGeom>
        </p:spPr>
        <p:txBody>
          <a:bodyPr/>
          <a:lstStyle/>
          <a:p>
            <a:pPr/>
          </a:p>
        </p:txBody>
      </p:sp>
      <p:sp>
        <p:nvSpPr>
          <p:cNvPr id="421" name="Shape 421"/>
          <p:cNvSpPr/>
          <p:nvPr>
            <p:ph type="subTitle" sz="quarter" idx="1"/>
          </p:nvPr>
        </p:nvSpPr>
        <p:spPr>
          <a:prstGeom prst="rect">
            <a:avLst/>
          </a:prstGeom>
        </p:spPr>
        <p:txBody>
          <a:bodyPr/>
          <a:lstStyle/>
          <a:p>
            <a:pPr/>
          </a:p>
        </p:txBody>
      </p:sp>
      <p:pic>
        <p:nvPicPr>
          <p:cNvPr id="422" name="image23.jpg" descr="TriMal.jpg"/>
          <p:cNvPicPr>
            <a:picLocks noChangeAspect="1"/>
          </p:cNvPicPr>
          <p:nvPr/>
        </p:nvPicPr>
        <p:blipFill>
          <a:blip r:embed="rId3">
            <a:extLst/>
          </a:blip>
          <a:stretch>
            <a:fillRect/>
          </a:stretch>
        </p:blipFill>
        <p:spPr>
          <a:xfrm>
            <a:off x="571218" y="-1"/>
            <a:ext cx="11862366" cy="9753602"/>
          </a:xfrm>
          <a:prstGeom prst="rect">
            <a:avLst/>
          </a:prstGeom>
          <a:ln w="12700">
            <a:miter lim="400000"/>
          </a:ln>
        </p:spPr>
      </p:pic>
    </p:spTree>
  </p:cSld>
  <p:clrMapOvr>
    <a:masterClrMapping/>
  </p:clrMapOvr>
  <p:transition xmlns:p14="http://schemas.microsoft.com/office/powerpoint/2010/main" spd="med" advClick="1" p14:dur="1000"/>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ctrTitle"/>
          </p:nvPr>
        </p:nvSpPr>
        <p:spPr>
          <a:prstGeom prst="rect">
            <a:avLst/>
          </a:prstGeom>
        </p:spPr>
        <p:txBody>
          <a:bodyPr/>
          <a:lstStyle/>
          <a:p>
            <a:pPr/>
          </a:p>
        </p:txBody>
      </p:sp>
      <p:sp>
        <p:nvSpPr>
          <p:cNvPr id="427" name="Shape 427"/>
          <p:cNvSpPr/>
          <p:nvPr>
            <p:ph type="subTitle" sz="quarter" idx="1"/>
          </p:nvPr>
        </p:nvSpPr>
        <p:spPr>
          <a:prstGeom prst="rect">
            <a:avLst/>
          </a:prstGeom>
        </p:spPr>
        <p:txBody>
          <a:bodyPr/>
          <a:lstStyle/>
          <a:p>
            <a:pPr/>
          </a:p>
        </p:txBody>
      </p:sp>
      <p:pic>
        <p:nvPicPr>
          <p:cNvPr id="428" name="image24.jpg" descr="massive-multinodular-goitre-causing-venous-obstruction (1).jpg"/>
          <p:cNvPicPr>
            <a:picLocks noChangeAspect="1"/>
          </p:cNvPicPr>
          <p:nvPr/>
        </p:nvPicPr>
        <p:blipFill>
          <a:blip r:embed="rId3">
            <a:extLst/>
          </a:blip>
          <a:stretch>
            <a:fillRect/>
          </a:stretch>
        </p:blipFill>
        <p:spPr>
          <a:xfrm>
            <a:off x="2682239" y="-1"/>
            <a:ext cx="7638064"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 name="Shape 162"/>
          <p:cNvSpPr/>
          <p:nvPr>
            <p:ph type="ctrTitle"/>
          </p:nvPr>
        </p:nvSpPr>
        <p:spPr>
          <a:prstGeom prst="rect">
            <a:avLst/>
          </a:prstGeom>
        </p:spPr>
        <p:txBody>
          <a:bodyPr/>
          <a:lstStyle/>
          <a:p>
            <a:pPr/>
          </a:p>
        </p:txBody>
      </p:sp>
      <p:sp>
        <p:nvSpPr>
          <p:cNvPr id="163" name="Shape 163"/>
          <p:cNvSpPr/>
          <p:nvPr>
            <p:ph type="subTitle" sz="quarter" idx="1"/>
          </p:nvPr>
        </p:nvSpPr>
        <p:spPr>
          <a:prstGeom prst="rect">
            <a:avLst/>
          </a:prstGeom>
        </p:spPr>
        <p:txBody>
          <a:bodyPr/>
          <a:lstStyle/>
          <a:p>
            <a:pPr/>
          </a:p>
        </p:txBody>
      </p:sp>
      <p:pic>
        <p:nvPicPr>
          <p:cNvPr id="164" name="10646843_909258535768948_5123495768586498017_n.jpg"/>
          <p:cNvPicPr>
            <a:picLocks noChangeAspect="1"/>
          </p:cNvPicPr>
          <p:nvPr/>
        </p:nvPicPr>
        <p:blipFill>
          <a:blip r:embed="rId3">
            <a:extLst/>
          </a:blip>
          <a:stretch>
            <a:fillRect/>
          </a:stretch>
        </p:blipFill>
        <p:spPr>
          <a:xfrm>
            <a:off x="2921777" y="688636"/>
            <a:ext cx="8023076" cy="7086250"/>
          </a:xfrm>
          <a:prstGeom prst="rect">
            <a:avLst/>
          </a:prstGeom>
          <a:ln w="12700">
            <a:miter lim="400000"/>
          </a:ln>
        </p:spPr>
      </p:pic>
    </p:spTree>
  </p:cSld>
  <p:clrMapOvr>
    <a:masterClrMapping/>
  </p:clrMapOvr>
  <p:transition xmlns:p14="http://schemas.microsoft.com/office/powerpoint/2010/main" spd="med" advClick="1" p14:dur="1000"/>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ctrTitle"/>
          </p:nvPr>
        </p:nvSpPr>
        <p:spPr>
          <a:prstGeom prst="rect">
            <a:avLst/>
          </a:prstGeom>
        </p:spPr>
        <p:txBody>
          <a:bodyPr/>
          <a:lstStyle/>
          <a:p>
            <a:pPr/>
          </a:p>
        </p:txBody>
      </p:sp>
      <p:sp>
        <p:nvSpPr>
          <p:cNvPr id="433" name="Shape 433"/>
          <p:cNvSpPr/>
          <p:nvPr>
            <p:ph type="subTitle" sz="quarter" idx="1"/>
          </p:nvPr>
        </p:nvSpPr>
        <p:spPr>
          <a:prstGeom prst="rect">
            <a:avLst/>
          </a:prstGeom>
        </p:spPr>
        <p:txBody>
          <a:bodyPr/>
          <a:lstStyle/>
          <a:p>
            <a:pPr/>
          </a:p>
        </p:txBody>
      </p:sp>
      <p:pic>
        <p:nvPicPr>
          <p:cNvPr id="434" name="image25.jpg" descr="massive-multinodular-goitre-causing-venous-obstruction (2).jpg"/>
          <p:cNvPicPr>
            <a:picLocks noChangeAspect="1"/>
          </p:cNvPicPr>
          <p:nvPr/>
        </p:nvPicPr>
        <p:blipFill>
          <a:blip r:embed="rId3">
            <a:extLst/>
          </a:blip>
          <a:stretch>
            <a:fillRect/>
          </a:stretch>
        </p:blipFill>
        <p:spPr>
          <a:xfrm>
            <a:off x="1467555" y="-1"/>
            <a:ext cx="10067433"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ph type="ctrTitle"/>
          </p:nvPr>
        </p:nvSpPr>
        <p:spPr>
          <a:prstGeom prst="rect">
            <a:avLst/>
          </a:prstGeom>
        </p:spPr>
        <p:txBody>
          <a:bodyPr/>
          <a:lstStyle/>
          <a:p>
            <a:pPr/>
          </a:p>
        </p:txBody>
      </p:sp>
      <p:sp>
        <p:nvSpPr>
          <p:cNvPr id="439" name="Shape 439"/>
          <p:cNvSpPr/>
          <p:nvPr>
            <p:ph type="subTitle" sz="quarter" idx="1"/>
          </p:nvPr>
        </p:nvSpPr>
        <p:spPr>
          <a:prstGeom prst="rect">
            <a:avLst/>
          </a:prstGeom>
        </p:spPr>
        <p:txBody>
          <a:bodyPr/>
          <a:lstStyle/>
          <a:p>
            <a:pPr/>
          </a:p>
        </p:txBody>
      </p:sp>
      <p:pic>
        <p:nvPicPr>
          <p:cNvPr id="440" name="image26.jpg" descr="massive-multinodular-goitre-causing-venous-obstruction.jpg"/>
          <p:cNvPicPr>
            <a:picLocks noChangeAspect="1"/>
          </p:cNvPicPr>
          <p:nvPr/>
        </p:nvPicPr>
        <p:blipFill>
          <a:blip r:embed="rId3">
            <a:extLst/>
          </a:blip>
          <a:stretch>
            <a:fillRect/>
          </a:stretch>
        </p:blipFill>
        <p:spPr>
          <a:xfrm>
            <a:off x="2063608" y="-1"/>
            <a:ext cx="8877584"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4" name="Shape 444"/>
          <p:cNvSpPr/>
          <p:nvPr>
            <p:ph type="ctrTitle"/>
          </p:nvPr>
        </p:nvSpPr>
        <p:spPr>
          <a:prstGeom prst="rect">
            <a:avLst/>
          </a:prstGeom>
        </p:spPr>
        <p:txBody>
          <a:bodyPr/>
          <a:lstStyle/>
          <a:p>
            <a:pPr/>
          </a:p>
        </p:txBody>
      </p:sp>
      <p:sp>
        <p:nvSpPr>
          <p:cNvPr id="445" name="Shape 445"/>
          <p:cNvSpPr/>
          <p:nvPr>
            <p:ph type="subTitle" sz="quarter" idx="1"/>
          </p:nvPr>
        </p:nvSpPr>
        <p:spPr>
          <a:prstGeom prst="rect">
            <a:avLst/>
          </a:prstGeom>
        </p:spPr>
        <p:txBody>
          <a:bodyPr/>
          <a:lstStyle/>
          <a:p>
            <a:pPr/>
          </a:p>
        </p:txBody>
      </p:sp>
      <p:pic>
        <p:nvPicPr>
          <p:cNvPr id="446" name="image27.jpg" descr="large-bowel-obstruction-2 (1).JPE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ctrTitle"/>
          </p:nvPr>
        </p:nvSpPr>
        <p:spPr>
          <a:prstGeom prst="rect">
            <a:avLst/>
          </a:prstGeom>
        </p:spPr>
        <p:txBody>
          <a:bodyPr/>
          <a:lstStyle/>
          <a:p>
            <a:pPr/>
          </a:p>
        </p:txBody>
      </p:sp>
      <p:sp>
        <p:nvSpPr>
          <p:cNvPr id="451" name="Shape 451"/>
          <p:cNvSpPr/>
          <p:nvPr>
            <p:ph type="subTitle" sz="quarter" idx="1"/>
          </p:nvPr>
        </p:nvSpPr>
        <p:spPr>
          <a:prstGeom prst="rect">
            <a:avLst/>
          </a:prstGeom>
        </p:spPr>
        <p:txBody>
          <a:bodyPr/>
          <a:lstStyle/>
          <a:p>
            <a:pPr/>
          </a:p>
        </p:txBody>
      </p:sp>
      <p:pic>
        <p:nvPicPr>
          <p:cNvPr id="452" name="image28.jpg" descr="large-bowel-obstruction-2.JPE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ctrTitle"/>
          </p:nvPr>
        </p:nvSpPr>
        <p:spPr>
          <a:prstGeom prst="rect">
            <a:avLst/>
          </a:prstGeom>
        </p:spPr>
        <p:txBody>
          <a:bodyPr/>
          <a:lstStyle/>
          <a:p>
            <a:pPr/>
          </a:p>
        </p:txBody>
      </p:sp>
      <p:sp>
        <p:nvSpPr>
          <p:cNvPr id="457" name="Shape 457"/>
          <p:cNvSpPr/>
          <p:nvPr>
            <p:ph type="subTitle" sz="quarter" idx="1"/>
          </p:nvPr>
        </p:nvSpPr>
        <p:spPr>
          <a:prstGeom prst="rect">
            <a:avLst/>
          </a:prstGeom>
        </p:spPr>
        <p:txBody>
          <a:bodyPr/>
          <a:lstStyle/>
          <a:p>
            <a:pPr/>
          </a:p>
        </p:txBody>
      </p:sp>
      <p:pic>
        <p:nvPicPr>
          <p:cNvPr id="458" name="image29.jpg" descr="pneumoperitoneum-1.JPE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ph type="ctrTitle"/>
          </p:nvPr>
        </p:nvSpPr>
        <p:spPr>
          <a:prstGeom prst="rect">
            <a:avLst/>
          </a:prstGeom>
        </p:spPr>
        <p:txBody>
          <a:bodyPr/>
          <a:lstStyle/>
          <a:p>
            <a:pPr/>
          </a:p>
        </p:txBody>
      </p:sp>
      <p:sp>
        <p:nvSpPr>
          <p:cNvPr id="463" name="Shape 463"/>
          <p:cNvSpPr/>
          <p:nvPr>
            <p:ph type="subTitle" sz="quarter" idx="1"/>
          </p:nvPr>
        </p:nvSpPr>
        <p:spPr>
          <a:prstGeom prst="rect">
            <a:avLst/>
          </a:prstGeom>
        </p:spPr>
        <p:txBody>
          <a:bodyPr/>
          <a:lstStyle/>
          <a:p>
            <a:pPr/>
          </a:p>
        </p:txBody>
      </p:sp>
      <p:pic>
        <p:nvPicPr>
          <p:cNvPr id="464" name="image30.jpg" descr="pneumoperitoneum-2.pn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8" name="Shape 468"/>
          <p:cNvSpPr/>
          <p:nvPr>
            <p:ph type="ctrTitle"/>
          </p:nvPr>
        </p:nvSpPr>
        <p:spPr>
          <a:prstGeom prst="rect">
            <a:avLst/>
          </a:prstGeom>
        </p:spPr>
        <p:txBody>
          <a:bodyPr/>
          <a:lstStyle/>
          <a:p>
            <a:pPr/>
          </a:p>
        </p:txBody>
      </p:sp>
      <p:sp>
        <p:nvSpPr>
          <p:cNvPr id="469" name="Shape 469"/>
          <p:cNvSpPr/>
          <p:nvPr>
            <p:ph type="subTitle" sz="quarter" idx="1"/>
          </p:nvPr>
        </p:nvSpPr>
        <p:spPr>
          <a:prstGeom prst="rect">
            <a:avLst/>
          </a:prstGeom>
        </p:spPr>
        <p:txBody>
          <a:bodyPr/>
          <a:lstStyle/>
          <a:p>
            <a:pPr/>
          </a:p>
        </p:txBody>
      </p:sp>
      <p:pic>
        <p:nvPicPr>
          <p:cNvPr id="470" name="image31.jpg" descr="pneumothorax.jpg"/>
          <p:cNvPicPr>
            <a:picLocks noChangeAspect="1"/>
          </p:cNvPicPr>
          <p:nvPr/>
        </p:nvPicPr>
        <p:blipFill>
          <a:blip r:embed="rId3">
            <a:extLst/>
          </a:blip>
          <a:stretch>
            <a:fillRect/>
          </a:stretch>
        </p:blipFill>
        <p:spPr>
          <a:xfrm>
            <a:off x="-318135" y="-1613472"/>
            <a:ext cx="13310807" cy="13310807"/>
          </a:xfrm>
          <a:prstGeom prst="rect">
            <a:avLst/>
          </a:prstGeom>
          <a:ln w="12700">
            <a:miter lim="400000"/>
          </a:ln>
        </p:spPr>
      </p:pic>
    </p:spTree>
  </p:cSld>
  <p:clrMapOvr>
    <a:masterClrMapping/>
  </p:clrMapOvr>
  <p:transition xmlns:p14="http://schemas.microsoft.com/office/powerpoint/2010/main" spd="med" advClick="1" p14:dur="1000"/>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ph type="ctrTitle"/>
          </p:nvPr>
        </p:nvSpPr>
        <p:spPr>
          <a:prstGeom prst="rect">
            <a:avLst/>
          </a:prstGeom>
        </p:spPr>
        <p:txBody>
          <a:bodyPr/>
          <a:lstStyle/>
          <a:p>
            <a:pPr/>
          </a:p>
        </p:txBody>
      </p:sp>
      <p:sp>
        <p:nvSpPr>
          <p:cNvPr id="475" name="Shape 475"/>
          <p:cNvSpPr/>
          <p:nvPr>
            <p:ph type="subTitle" sz="quarter" idx="1"/>
          </p:nvPr>
        </p:nvSpPr>
        <p:spPr>
          <a:prstGeom prst="rect">
            <a:avLst/>
          </a:prstGeom>
        </p:spPr>
        <p:txBody>
          <a:bodyPr/>
          <a:lstStyle/>
          <a:p>
            <a:pPr/>
          </a:p>
        </p:txBody>
      </p:sp>
      <p:pic>
        <p:nvPicPr>
          <p:cNvPr id="476" name="image32.jpg" descr="pneumothorax (2).jpg"/>
          <p:cNvPicPr>
            <a:picLocks noChangeAspect="1"/>
          </p:cNvPicPr>
          <p:nvPr/>
        </p:nvPicPr>
        <p:blipFill>
          <a:blip r:embed="rId3">
            <a:extLst/>
          </a:blip>
          <a:stretch>
            <a:fillRect/>
          </a:stretch>
        </p:blipFill>
        <p:spPr>
          <a:xfrm>
            <a:off x="1625599" y="-1"/>
            <a:ext cx="9753602"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ctrTitle"/>
          </p:nvPr>
        </p:nvSpPr>
        <p:spPr>
          <a:prstGeom prst="rect">
            <a:avLst/>
          </a:prstGeom>
        </p:spPr>
        <p:txBody>
          <a:bodyPr/>
          <a:lstStyle/>
          <a:p>
            <a:pPr/>
          </a:p>
        </p:txBody>
      </p:sp>
      <p:sp>
        <p:nvSpPr>
          <p:cNvPr id="481" name="Shape 481"/>
          <p:cNvSpPr/>
          <p:nvPr>
            <p:ph type="subTitle" sz="quarter" idx="1"/>
          </p:nvPr>
        </p:nvSpPr>
        <p:spPr>
          <a:prstGeom prst="rect">
            <a:avLst/>
          </a:prstGeom>
        </p:spPr>
        <p:txBody>
          <a:bodyPr/>
          <a:lstStyle/>
          <a:p>
            <a:pPr/>
          </a:p>
        </p:txBody>
      </p:sp>
      <p:pic>
        <p:nvPicPr>
          <p:cNvPr id="482" name="image33.jpg" descr="tension-pneumothorax-10.jpg"/>
          <p:cNvPicPr>
            <a:picLocks noChangeAspect="1"/>
          </p:cNvPicPr>
          <p:nvPr/>
        </p:nvPicPr>
        <p:blipFill>
          <a:blip r:embed="rId3">
            <a:extLst/>
          </a:blip>
          <a:stretch>
            <a:fillRect/>
          </a:stretch>
        </p:blipFill>
        <p:spPr>
          <a:xfrm>
            <a:off x="2501617" y="-1"/>
            <a:ext cx="8001566" cy="9753602"/>
          </a:xfrm>
          <a:prstGeom prst="rect">
            <a:avLst/>
          </a:prstGeom>
          <a:ln w="12700">
            <a:miter lim="400000"/>
          </a:ln>
        </p:spPr>
      </p:pic>
    </p:spTree>
  </p:cSld>
  <p:clrMapOvr>
    <a:masterClrMapping/>
  </p:clrMapOvr>
  <p:transition xmlns:p14="http://schemas.microsoft.com/office/powerpoint/2010/main" spd="med" advClick="1" p14:dur="1000"/>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ph type="ctrTitle"/>
          </p:nvPr>
        </p:nvSpPr>
        <p:spPr>
          <a:prstGeom prst="rect">
            <a:avLst/>
          </a:prstGeom>
        </p:spPr>
        <p:txBody>
          <a:bodyPr/>
          <a:lstStyle/>
          <a:p>
            <a:pPr/>
          </a:p>
        </p:txBody>
      </p:sp>
      <p:sp>
        <p:nvSpPr>
          <p:cNvPr id="487" name="Shape 487"/>
          <p:cNvSpPr/>
          <p:nvPr>
            <p:ph type="subTitle" sz="quarter" idx="1"/>
          </p:nvPr>
        </p:nvSpPr>
        <p:spPr>
          <a:prstGeom prst="rect">
            <a:avLst/>
          </a:prstGeom>
        </p:spPr>
        <p:txBody>
          <a:bodyPr/>
          <a:lstStyle/>
          <a:p>
            <a:pPr/>
          </a:p>
        </p:txBody>
      </p:sp>
      <p:pic>
        <p:nvPicPr>
          <p:cNvPr id="488" name="image34.jpg" descr="TB.jpg"/>
          <p:cNvPicPr>
            <a:picLocks noChangeAspect="1"/>
          </p:cNvPicPr>
          <p:nvPr/>
        </p:nvPicPr>
        <p:blipFill>
          <a:blip r:embed="rId3">
            <a:extLst/>
          </a:blip>
          <a:stretch>
            <a:fillRect/>
          </a:stretch>
        </p:blipFill>
        <p:spPr>
          <a:xfrm>
            <a:off x="1810737" y="-1"/>
            <a:ext cx="9381069" cy="9753602"/>
          </a:xfrm>
          <a:prstGeom prst="rect">
            <a:avLst/>
          </a:prstGeom>
          <a:ln w="12700">
            <a:miter lim="400000"/>
          </a:ln>
        </p:spPr>
      </p:pic>
    </p:spTree>
  </p:cSld>
  <p:clrMapOvr>
    <a:masterClrMapping/>
  </p:clrMapOvr>
  <p:transition xmlns:p14="http://schemas.microsoft.com/office/powerpoint/2010/main" spd="med" advClick="1" p14:dur="1000"/>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 name="Shape 168"/>
          <p:cNvSpPr/>
          <p:nvPr>
            <p:ph type="ctrTitle"/>
          </p:nvPr>
        </p:nvSpPr>
        <p:spPr>
          <a:prstGeom prst="rect">
            <a:avLst/>
          </a:prstGeom>
        </p:spPr>
        <p:txBody>
          <a:bodyPr/>
          <a:lstStyle/>
          <a:p>
            <a:pPr/>
          </a:p>
        </p:txBody>
      </p:sp>
      <p:sp>
        <p:nvSpPr>
          <p:cNvPr id="169" name="Shape 169"/>
          <p:cNvSpPr/>
          <p:nvPr>
            <p:ph type="subTitle" sz="quarter" idx="1"/>
          </p:nvPr>
        </p:nvSpPr>
        <p:spPr>
          <a:prstGeom prst="rect">
            <a:avLst/>
          </a:prstGeom>
        </p:spPr>
        <p:txBody>
          <a:bodyPr/>
          <a:lstStyle/>
          <a:p>
            <a:pPr/>
          </a:p>
        </p:txBody>
      </p:sp>
      <p:pic>
        <p:nvPicPr>
          <p:cNvPr id="170" name="Cataract.jpg"/>
          <p:cNvPicPr>
            <a:picLocks noChangeAspect="1"/>
          </p:cNvPicPr>
          <p:nvPr/>
        </p:nvPicPr>
        <p:blipFill>
          <a:blip r:embed="rId3">
            <a:extLst/>
          </a:blip>
          <a:stretch>
            <a:fillRect/>
          </a:stretch>
        </p:blipFill>
        <p:spPr>
          <a:xfrm>
            <a:off x="1705932" y="1340742"/>
            <a:ext cx="10057097" cy="7348309"/>
          </a:xfrm>
          <a:prstGeom prst="rect">
            <a:avLst/>
          </a:prstGeom>
          <a:ln w="12700">
            <a:miter lim="400000"/>
          </a:ln>
        </p:spPr>
      </p:pic>
    </p:spTree>
  </p:cSld>
  <p:clrMapOvr>
    <a:masterClrMapping/>
  </p:clrMapOvr>
  <p:transition xmlns:p14="http://schemas.microsoft.com/office/powerpoint/2010/main" spd="med" advClick="1" p14:dur="1000"/>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2" name="Shape 492"/>
          <p:cNvSpPr/>
          <p:nvPr>
            <p:ph type="ctrTitle"/>
          </p:nvPr>
        </p:nvSpPr>
        <p:spPr>
          <a:prstGeom prst="rect">
            <a:avLst/>
          </a:prstGeom>
        </p:spPr>
        <p:txBody>
          <a:bodyPr/>
          <a:lstStyle/>
          <a:p>
            <a:pPr/>
          </a:p>
        </p:txBody>
      </p:sp>
      <p:sp>
        <p:nvSpPr>
          <p:cNvPr id="493" name="Shape 493"/>
          <p:cNvSpPr/>
          <p:nvPr>
            <p:ph type="subTitle" sz="quarter" idx="1"/>
          </p:nvPr>
        </p:nvSpPr>
        <p:spPr>
          <a:prstGeom prst="rect">
            <a:avLst/>
          </a:prstGeom>
        </p:spPr>
        <p:txBody>
          <a:bodyPr/>
          <a:lstStyle/>
          <a:p>
            <a:pPr/>
          </a:p>
        </p:txBody>
      </p:sp>
      <p:pic>
        <p:nvPicPr>
          <p:cNvPr id="494" name="Banded Varices.jpg"/>
          <p:cNvPicPr>
            <a:picLocks noChangeAspect="1"/>
          </p:cNvPicPr>
          <p:nvPr/>
        </p:nvPicPr>
        <p:blipFill>
          <a:blip r:embed="rId3">
            <a:extLst/>
          </a:blip>
          <a:stretch>
            <a:fillRect/>
          </a:stretch>
        </p:blipFill>
        <p:spPr>
          <a:xfrm>
            <a:off x="1414780" y="2081485"/>
            <a:ext cx="5080000" cy="4089401"/>
          </a:xfrm>
          <a:prstGeom prst="rect">
            <a:avLst/>
          </a:prstGeom>
          <a:ln w="12700">
            <a:miter lim="400000"/>
          </a:ln>
        </p:spPr>
      </p:pic>
      <p:pic>
        <p:nvPicPr>
          <p:cNvPr id="495" name="Varices.jpg"/>
          <p:cNvPicPr>
            <a:picLocks noChangeAspect="1"/>
          </p:cNvPicPr>
          <p:nvPr/>
        </p:nvPicPr>
        <p:blipFill>
          <a:blip r:embed="rId4">
            <a:extLst/>
          </a:blip>
          <a:stretch>
            <a:fillRect/>
          </a:stretch>
        </p:blipFill>
        <p:spPr>
          <a:xfrm>
            <a:off x="271780" y="405085"/>
            <a:ext cx="9068921" cy="9159611"/>
          </a:xfrm>
          <a:prstGeom prst="rect">
            <a:avLst/>
          </a:prstGeom>
          <a:ln w="12700">
            <a:miter lim="400000"/>
          </a:ln>
        </p:spPr>
      </p:pic>
    </p:spTree>
  </p:cSld>
  <p:clrMapOvr>
    <a:masterClrMapping/>
  </p:clrMapOvr>
  <p:transition xmlns:p14="http://schemas.microsoft.com/office/powerpoint/2010/main" spd="med" advClick="1" p14:dur="1000"/>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9" name="Shape 499"/>
          <p:cNvSpPr/>
          <p:nvPr>
            <p:ph type="ctrTitle"/>
          </p:nvPr>
        </p:nvSpPr>
        <p:spPr>
          <a:prstGeom prst="rect">
            <a:avLst/>
          </a:prstGeom>
        </p:spPr>
        <p:txBody>
          <a:bodyPr/>
          <a:lstStyle/>
          <a:p>
            <a:pPr/>
          </a:p>
        </p:txBody>
      </p:sp>
      <p:sp>
        <p:nvSpPr>
          <p:cNvPr id="500" name="Shape 500"/>
          <p:cNvSpPr/>
          <p:nvPr>
            <p:ph type="subTitle" sz="quarter" idx="1"/>
          </p:nvPr>
        </p:nvSpPr>
        <p:spPr>
          <a:prstGeom prst="rect">
            <a:avLst/>
          </a:prstGeom>
        </p:spPr>
        <p:txBody>
          <a:bodyPr/>
          <a:lstStyle/>
          <a:p>
            <a:pPr/>
          </a:p>
        </p:txBody>
      </p:sp>
      <p:pic>
        <p:nvPicPr>
          <p:cNvPr id="501" name="Banded Varices.jpg"/>
          <p:cNvPicPr>
            <a:picLocks noChangeAspect="1"/>
          </p:cNvPicPr>
          <p:nvPr/>
        </p:nvPicPr>
        <p:blipFill>
          <a:blip r:embed="rId3">
            <a:extLst/>
          </a:blip>
          <a:stretch>
            <a:fillRect/>
          </a:stretch>
        </p:blipFill>
        <p:spPr>
          <a:xfrm>
            <a:off x="723436" y="253125"/>
            <a:ext cx="11732157" cy="9444386"/>
          </a:xfrm>
          <a:prstGeom prst="rect">
            <a:avLst/>
          </a:prstGeom>
          <a:ln w="12700">
            <a:miter lim="400000"/>
          </a:ln>
        </p:spPr>
      </p:pic>
    </p:spTree>
  </p:cSld>
  <p:clrMapOvr>
    <a:masterClrMapping/>
  </p:clrMapOvr>
  <p:transition xmlns:p14="http://schemas.microsoft.com/office/powerpoint/2010/main" spd="med" advClick="1" p14:dur="1000"/>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5" name="Shape 505"/>
          <p:cNvSpPr/>
          <p:nvPr>
            <p:ph type="title"/>
          </p:nvPr>
        </p:nvSpPr>
        <p:spPr>
          <a:prstGeom prst="rect">
            <a:avLst/>
          </a:prstGeom>
        </p:spPr>
        <p:txBody>
          <a:bodyPr/>
          <a:lstStyle/>
          <a:p>
            <a:pPr/>
          </a:p>
        </p:txBody>
      </p:sp>
      <p:sp>
        <p:nvSpPr>
          <p:cNvPr id="506" name="Shape 506"/>
          <p:cNvSpPr/>
          <p:nvPr>
            <p:ph type="body" idx="1"/>
          </p:nvPr>
        </p:nvSpPr>
        <p:spPr>
          <a:prstGeom prst="rect">
            <a:avLst/>
          </a:prstGeom>
        </p:spPr>
        <p:txBody>
          <a:bodyPr/>
          <a:lstStyle/>
          <a:p>
            <a:pPr/>
          </a:p>
        </p:txBody>
      </p:sp>
      <p:pic>
        <p:nvPicPr>
          <p:cNvPr id="507" name="Unknown-1.jpeg"/>
          <p:cNvPicPr>
            <a:picLocks noChangeAspect="1"/>
          </p:cNvPicPr>
          <p:nvPr/>
        </p:nvPicPr>
        <p:blipFill>
          <a:blip r:embed="rId3">
            <a:extLst/>
          </a:blip>
          <a:stretch>
            <a:fillRect/>
          </a:stretch>
        </p:blipFill>
        <p:spPr>
          <a:xfrm>
            <a:off x="0" y="-215900"/>
            <a:ext cx="13004800" cy="10185400"/>
          </a:xfrm>
          <a:prstGeom prst="rect">
            <a:avLst/>
          </a:prstGeom>
          <a:ln w="12700">
            <a:miter lim="400000"/>
          </a:ln>
        </p:spPr>
      </p:pic>
    </p:spTree>
  </p:cSld>
  <p:clrMapOvr>
    <a:masterClrMapping/>
  </p:clrMapOvr>
  <p:transition xmlns:p14="http://schemas.microsoft.com/office/powerpoint/2010/main" spd="med" advClick="1" p14:dur="1000"/>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1" name="Shape 511"/>
          <p:cNvSpPr/>
          <p:nvPr>
            <p:ph type="title"/>
          </p:nvPr>
        </p:nvSpPr>
        <p:spPr>
          <a:prstGeom prst="rect">
            <a:avLst/>
          </a:prstGeom>
        </p:spPr>
        <p:txBody>
          <a:bodyPr/>
          <a:lstStyle/>
          <a:p>
            <a:pPr/>
          </a:p>
        </p:txBody>
      </p:sp>
      <p:sp>
        <p:nvSpPr>
          <p:cNvPr id="512" name="Shape 512"/>
          <p:cNvSpPr/>
          <p:nvPr>
            <p:ph type="body" idx="1"/>
          </p:nvPr>
        </p:nvSpPr>
        <p:spPr>
          <a:prstGeom prst="rect">
            <a:avLst/>
          </a:prstGeom>
        </p:spPr>
        <p:txBody>
          <a:bodyPr/>
          <a:lstStyle/>
          <a:p>
            <a:pPr marL="404495" indent="-404495" defTabSz="531622">
              <a:spcBef>
                <a:spcPts val="3800"/>
              </a:spcBef>
              <a:defRPr sz="3458"/>
            </a:pPr>
          </a:p>
          <a:p>
            <a:pPr marL="404495" indent="-404495" defTabSz="531622">
              <a:spcBef>
                <a:spcPts val="3800"/>
              </a:spcBef>
              <a:defRPr sz="3458"/>
            </a:pPr>
          </a:p>
          <a:p>
            <a:pPr marL="404495" indent="-404495" defTabSz="531622">
              <a:spcBef>
                <a:spcPts val="3800"/>
              </a:spcBef>
              <a:defRPr sz="3458"/>
            </a:pPr>
          </a:p>
          <a:p>
            <a:pPr marL="404495" indent="-404495" defTabSz="531622">
              <a:spcBef>
                <a:spcPts val="3800"/>
              </a:spcBef>
              <a:defRPr sz="3458"/>
            </a:pPr>
          </a:p>
          <a:p>
            <a:pPr marL="404495" indent="-404495" defTabSz="531622">
              <a:spcBef>
                <a:spcPts val="3800"/>
              </a:spcBef>
              <a:defRPr sz="3458"/>
            </a:pPr>
          </a:p>
          <a:p>
            <a:pPr marL="404495" indent="-404495" defTabSz="531622">
              <a:spcBef>
                <a:spcPts val="3800"/>
              </a:spcBef>
              <a:defRPr sz="3458"/>
            </a:pPr>
            <a:r>
              <a:t>Eyelids that are fatiguable throughout the day. Some double vision also</a:t>
            </a:r>
          </a:p>
        </p:txBody>
      </p:sp>
      <p:pic>
        <p:nvPicPr>
          <p:cNvPr id="513" name="Unknown-2.jpg"/>
          <p:cNvPicPr>
            <a:picLocks noChangeAspect="1"/>
          </p:cNvPicPr>
          <p:nvPr/>
        </p:nvPicPr>
        <p:blipFill>
          <a:blip r:embed="rId3">
            <a:extLst/>
          </a:blip>
          <a:stretch>
            <a:fillRect/>
          </a:stretch>
        </p:blipFill>
        <p:spPr>
          <a:xfrm>
            <a:off x="-1" y="-313820"/>
            <a:ext cx="13004801" cy="8093751"/>
          </a:xfrm>
          <a:prstGeom prst="rect">
            <a:avLst/>
          </a:prstGeom>
          <a:ln w="12700">
            <a:miter lim="400000"/>
          </a:ln>
        </p:spPr>
      </p:pic>
    </p:spTree>
  </p:cSld>
  <p:clrMapOvr>
    <a:masterClrMapping/>
  </p:clrMapOvr>
  <p:transition xmlns:p14="http://schemas.microsoft.com/office/powerpoint/2010/main" spd="med" advClick="1" p14:dur="1000"/>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7" name="Shape 517"/>
          <p:cNvSpPr/>
          <p:nvPr>
            <p:ph type="title"/>
          </p:nvPr>
        </p:nvSpPr>
        <p:spPr>
          <a:prstGeom prst="rect">
            <a:avLst/>
          </a:prstGeom>
        </p:spPr>
        <p:txBody>
          <a:bodyPr/>
          <a:lstStyle/>
          <a:p>
            <a:pPr/>
          </a:p>
        </p:txBody>
      </p:sp>
      <p:sp>
        <p:nvSpPr>
          <p:cNvPr id="518" name="Shape 518"/>
          <p:cNvSpPr/>
          <p:nvPr>
            <p:ph type="body" idx="1"/>
          </p:nvPr>
        </p:nvSpPr>
        <p:spPr>
          <a:prstGeom prst="rect">
            <a:avLst/>
          </a:prstGeom>
        </p:spPr>
        <p:txBody>
          <a:bodyPr/>
          <a:lstStyle/>
          <a:p>
            <a:pPr/>
          </a:p>
        </p:txBody>
      </p:sp>
      <p:pic>
        <p:nvPicPr>
          <p:cNvPr id="519" name="Unknown-3.jpg"/>
          <p:cNvPicPr>
            <a:picLocks noChangeAspect="1"/>
          </p:cNvPicPr>
          <p:nvPr/>
        </p:nvPicPr>
        <p:blipFill>
          <a:blip r:embed="rId3">
            <a:extLst/>
          </a:blip>
          <a:stretch>
            <a:fillRect/>
          </a:stretch>
        </p:blipFill>
        <p:spPr>
          <a:xfrm>
            <a:off x="-184150" y="0"/>
            <a:ext cx="133731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3" name="Shape 523"/>
          <p:cNvSpPr/>
          <p:nvPr>
            <p:ph type="title"/>
          </p:nvPr>
        </p:nvSpPr>
        <p:spPr>
          <a:prstGeom prst="rect">
            <a:avLst/>
          </a:prstGeom>
        </p:spPr>
        <p:txBody>
          <a:bodyPr/>
          <a:lstStyle/>
          <a:p>
            <a:pPr/>
          </a:p>
        </p:txBody>
      </p:sp>
      <p:sp>
        <p:nvSpPr>
          <p:cNvPr id="524" name="Shape 524"/>
          <p:cNvSpPr/>
          <p:nvPr>
            <p:ph type="body" idx="1"/>
          </p:nvPr>
        </p:nvSpPr>
        <p:spPr>
          <a:prstGeom prst="rect">
            <a:avLst/>
          </a:prstGeom>
        </p:spPr>
        <p:txBody>
          <a:bodyPr/>
          <a:lstStyle/>
          <a:p>
            <a:pPr/>
          </a:p>
        </p:txBody>
      </p:sp>
      <p:pic>
        <p:nvPicPr>
          <p:cNvPr id="525" name="Unknown-4.jpg"/>
          <p:cNvPicPr>
            <a:picLocks noChangeAspect="1"/>
          </p:cNvPicPr>
          <p:nvPr/>
        </p:nvPicPr>
        <p:blipFill>
          <a:blip r:embed="rId3">
            <a:extLst/>
          </a:blip>
          <a:stretch>
            <a:fillRect/>
          </a:stretch>
        </p:blipFill>
        <p:spPr>
          <a:xfrm>
            <a:off x="0" y="-3257550"/>
            <a:ext cx="13004800" cy="16268700"/>
          </a:xfrm>
          <a:prstGeom prst="rect">
            <a:avLst/>
          </a:prstGeom>
          <a:ln w="12700">
            <a:miter lim="400000"/>
          </a:ln>
        </p:spPr>
      </p:pic>
    </p:spTree>
  </p:cSld>
  <p:clrMapOvr>
    <a:masterClrMapping/>
  </p:clrMapOvr>
  <p:transition xmlns:p14="http://schemas.microsoft.com/office/powerpoint/2010/main" spd="med" advClick="1" p14:dur="1000"/>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9" name="Shape 529"/>
          <p:cNvSpPr/>
          <p:nvPr>
            <p:ph type="title"/>
          </p:nvPr>
        </p:nvSpPr>
        <p:spPr>
          <a:prstGeom prst="rect">
            <a:avLst/>
          </a:prstGeom>
        </p:spPr>
        <p:txBody>
          <a:bodyPr/>
          <a:lstStyle/>
          <a:p>
            <a:pPr/>
          </a:p>
        </p:txBody>
      </p:sp>
      <p:sp>
        <p:nvSpPr>
          <p:cNvPr id="530" name="Shape 530"/>
          <p:cNvSpPr/>
          <p:nvPr>
            <p:ph type="body" idx="1"/>
          </p:nvPr>
        </p:nvSpPr>
        <p:spPr>
          <a:prstGeom prst="rect">
            <a:avLst/>
          </a:prstGeom>
        </p:spPr>
        <p:txBody>
          <a:bodyPr/>
          <a:lstStyle/>
          <a:p>
            <a:pPr/>
          </a:p>
        </p:txBody>
      </p:sp>
      <p:pic>
        <p:nvPicPr>
          <p:cNvPr id="531" name="Unknown-5.jpg"/>
          <p:cNvPicPr>
            <a:picLocks noChangeAspect="1"/>
          </p:cNvPicPr>
          <p:nvPr/>
        </p:nvPicPr>
        <p:blipFill>
          <a:blip r:embed="rId3">
            <a:extLst/>
          </a:blip>
          <a:stretch>
            <a:fillRect/>
          </a:stretch>
        </p:blipFill>
        <p:spPr>
          <a:xfrm>
            <a:off x="826280" y="-422390"/>
            <a:ext cx="11352240" cy="10598380"/>
          </a:xfrm>
          <a:prstGeom prst="rect">
            <a:avLst/>
          </a:prstGeom>
          <a:ln w="12700">
            <a:miter lim="400000"/>
          </a:ln>
        </p:spPr>
      </p:pic>
    </p:spTree>
  </p:cSld>
  <p:clrMapOvr>
    <a:masterClrMapping/>
  </p:clrMapOvr>
  <p:transition xmlns:p14="http://schemas.microsoft.com/office/powerpoint/2010/main" spd="med" advClick="1" p14:dur="1000"/>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Shape 535"/>
          <p:cNvSpPr/>
          <p:nvPr>
            <p:ph type="title"/>
          </p:nvPr>
        </p:nvSpPr>
        <p:spPr>
          <a:prstGeom prst="rect">
            <a:avLst/>
          </a:prstGeom>
        </p:spPr>
        <p:txBody>
          <a:bodyPr/>
          <a:lstStyle/>
          <a:p>
            <a:pPr/>
          </a:p>
        </p:txBody>
      </p:sp>
      <p:sp>
        <p:nvSpPr>
          <p:cNvPr id="536" name="Shape 536"/>
          <p:cNvSpPr/>
          <p:nvPr>
            <p:ph type="body" idx="1"/>
          </p:nvPr>
        </p:nvSpPr>
        <p:spPr>
          <a:prstGeom prst="rect">
            <a:avLst/>
          </a:prstGeom>
        </p:spPr>
        <p:txBody>
          <a:bodyPr/>
          <a:lstStyle/>
          <a:p>
            <a:pPr/>
          </a:p>
        </p:txBody>
      </p:sp>
      <p:pic>
        <p:nvPicPr>
          <p:cNvPr id="537" name="Unknown-6.jpg"/>
          <p:cNvPicPr>
            <a:picLocks noChangeAspect="1"/>
          </p:cNvPicPr>
          <p:nvPr/>
        </p:nvPicPr>
        <p:blipFill>
          <a:blip r:embed="rId3">
            <a:extLst/>
          </a:blip>
          <a:stretch>
            <a:fillRect/>
          </a:stretch>
        </p:blipFill>
        <p:spPr>
          <a:xfrm>
            <a:off x="0" y="-1651000"/>
            <a:ext cx="13004800" cy="13055600"/>
          </a:xfrm>
          <a:prstGeom prst="rect">
            <a:avLst/>
          </a:prstGeom>
          <a:ln w="12700">
            <a:miter lim="400000"/>
          </a:ln>
        </p:spPr>
      </p:pic>
    </p:spTree>
  </p:cSld>
  <p:clrMapOvr>
    <a:masterClrMapping/>
  </p:clrMapOvr>
  <p:transition xmlns:p14="http://schemas.microsoft.com/office/powerpoint/2010/main" spd="med" advClick="1" p14:dur="1000"/>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1" name="Shape 541"/>
          <p:cNvSpPr/>
          <p:nvPr>
            <p:ph type="title"/>
          </p:nvPr>
        </p:nvSpPr>
        <p:spPr>
          <a:prstGeom prst="rect">
            <a:avLst/>
          </a:prstGeom>
        </p:spPr>
        <p:txBody>
          <a:bodyPr/>
          <a:lstStyle/>
          <a:p>
            <a:pPr/>
          </a:p>
        </p:txBody>
      </p:sp>
      <p:sp>
        <p:nvSpPr>
          <p:cNvPr id="542" name="Shape 542"/>
          <p:cNvSpPr/>
          <p:nvPr>
            <p:ph type="body" idx="1"/>
          </p:nvPr>
        </p:nvSpPr>
        <p:spPr>
          <a:prstGeom prst="rect">
            <a:avLst/>
          </a:prstGeom>
        </p:spPr>
        <p:txBody>
          <a:bodyPr/>
          <a:lstStyle/>
          <a:p>
            <a:pPr/>
          </a:p>
        </p:txBody>
      </p:sp>
      <p:pic>
        <p:nvPicPr>
          <p:cNvPr id="543" name="Unknown-7.jpg"/>
          <p:cNvPicPr>
            <a:picLocks noChangeAspect="1"/>
          </p:cNvPicPr>
          <p:nvPr/>
        </p:nvPicPr>
        <p:blipFill>
          <a:blip r:embed="rId3">
            <a:extLst/>
          </a:blip>
          <a:stretch>
            <a:fillRect/>
          </a:stretch>
        </p:blipFill>
        <p:spPr>
          <a:xfrm>
            <a:off x="0" y="-6680200"/>
            <a:ext cx="13004800" cy="23114000"/>
          </a:xfrm>
          <a:prstGeom prst="rect">
            <a:avLst/>
          </a:prstGeom>
          <a:ln w="12700">
            <a:miter lim="400000"/>
          </a:ln>
        </p:spPr>
      </p:pic>
    </p:spTree>
  </p:cSld>
  <p:clrMapOvr>
    <a:masterClrMapping/>
  </p:clrMapOvr>
  <p:transition xmlns:p14="http://schemas.microsoft.com/office/powerpoint/2010/main" spd="med" advClick="1" p14:dur="1000"/>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ph type="title"/>
          </p:nvPr>
        </p:nvSpPr>
        <p:spPr>
          <a:prstGeom prst="rect">
            <a:avLst/>
          </a:prstGeom>
        </p:spPr>
        <p:txBody>
          <a:bodyPr/>
          <a:lstStyle/>
          <a:p>
            <a:pPr/>
          </a:p>
        </p:txBody>
      </p:sp>
      <p:sp>
        <p:nvSpPr>
          <p:cNvPr id="548" name="Shape 548"/>
          <p:cNvSpPr/>
          <p:nvPr>
            <p:ph type="body" idx="1"/>
          </p:nvPr>
        </p:nvSpPr>
        <p:spPr>
          <a:prstGeom prst="rect">
            <a:avLst/>
          </a:prstGeom>
        </p:spPr>
        <p:txBody>
          <a:bodyPr/>
          <a:lstStyle/>
          <a:p>
            <a:pPr/>
          </a:p>
        </p:txBody>
      </p:sp>
      <p:pic>
        <p:nvPicPr>
          <p:cNvPr id="549" name="Unknown-8.jpg"/>
          <p:cNvPicPr>
            <a:picLocks noChangeAspect="1"/>
          </p:cNvPicPr>
          <p:nvPr/>
        </p:nvPicPr>
        <p:blipFill>
          <a:blip r:embed="rId3">
            <a:extLst/>
          </a:blip>
          <a:stretch>
            <a:fillRect/>
          </a:stretch>
        </p:blipFill>
        <p:spPr>
          <a:xfrm>
            <a:off x="0" y="-2597150"/>
            <a:ext cx="13004800" cy="14947900"/>
          </a:xfrm>
          <a:prstGeom prst="rect">
            <a:avLst/>
          </a:prstGeom>
          <a:ln w="12700">
            <a:miter lim="400000"/>
          </a:ln>
        </p:spPr>
      </p:pic>
    </p:spTree>
  </p:cSld>
  <p:clrMapOvr>
    <a:masterClrMapping/>
  </p:clrMapOvr>
  <p:transition xmlns:p14="http://schemas.microsoft.com/office/powerpoint/2010/main" spd="med" advClick="1" p14:dur="1000"/>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4" name="Shape 174"/>
          <p:cNvSpPr/>
          <p:nvPr>
            <p:ph type="ctrTitle"/>
          </p:nvPr>
        </p:nvSpPr>
        <p:spPr>
          <a:prstGeom prst="rect">
            <a:avLst/>
          </a:prstGeom>
        </p:spPr>
        <p:txBody>
          <a:bodyPr/>
          <a:lstStyle/>
          <a:p>
            <a:pPr/>
          </a:p>
        </p:txBody>
      </p:sp>
      <p:sp>
        <p:nvSpPr>
          <p:cNvPr id="175" name="Shape 175"/>
          <p:cNvSpPr/>
          <p:nvPr>
            <p:ph type="subTitle" sz="quarter" idx="1"/>
          </p:nvPr>
        </p:nvSpPr>
        <p:spPr>
          <a:prstGeom prst="rect">
            <a:avLst/>
          </a:prstGeom>
        </p:spPr>
        <p:txBody>
          <a:bodyPr/>
          <a:lstStyle/>
          <a:p>
            <a:pPr/>
          </a:p>
        </p:txBody>
      </p:sp>
      <p:pic>
        <p:nvPicPr>
          <p:cNvPr id="176" name="Creon.jpg"/>
          <p:cNvPicPr>
            <a:picLocks noChangeAspect="1"/>
          </p:cNvPicPr>
          <p:nvPr/>
        </p:nvPicPr>
        <p:blipFill>
          <a:blip r:embed="rId3">
            <a:extLst/>
          </a:blip>
          <a:stretch>
            <a:fillRect/>
          </a:stretch>
        </p:blipFill>
        <p:spPr>
          <a:xfrm>
            <a:off x="0" y="-2057400"/>
            <a:ext cx="13004800" cy="13868400"/>
          </a:xfrm>
          <a:prstGeom prst="rect">
            <a:avLst/>
          </a:prstGeom>
          <a:ln w="12700">
            <a:miter lim="400000"/>
          </a:ln>
        </p:spPr>
      </p:pic>
    </p:spTree>
  </p:cSld>
  <p:clrMapOvr>
    <a:masterClrMapping/>
  </p:clrMapOvr>
  <p:transition xmlns:p14="http://schemas.microsoft.com/office/powerpoint/2010/main" spd="med" advClick="1" p14:dur="1000"/>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title"/>
          </p:nvPr>
        </p:nvSpPr>
        <p:spPr>
          <a:prstGeom prst="rect">
            <a:avLst/>
          </a:prstGeom>
        </p:spPr>
        <p:txBody>
          <a:bodyPr/>
          <a:lstStyle/>
          <a:p>
            <a:pPr/>
          </a:p>
        </p:txBody>
      </p:sp>
      <p:sp>
        <p:nvSpPr>
          <p:cNvPr id="554" name="Shape 554"/>
          <p:cNvSpPr/>
          <p:nvPr>
            <p:ph type="body" idx="1"/>
          </p:nvPr>
        </p:nvSpPr>
        <p:spPr>
          <a:prstGeom prst="rect">
            <a:avLst/>
          </a:prstGeom>
        </p:spPr>
        <p:txBody>
          <a:bodyPr/>
          <a:lstStyle/>
          <a:p>
            <a:pPr/>
          </a:p>
        </p:txBody>
      </p:sp>
      <p:pic>
        <p:nvPicPr>
          <p:cNvPr id="555" name="Unknown-13.jpg"/>
          <p:cNvPicPr>
            <a:picLocks noChangeAspect="1"/>
          </p:cNvPicPr>
          <p:nvPr/>
        </p:nvPicPr>
        <p:blipFill>
          <a:blip r:embed="rId3">
            <a:extLst/>
          </a:blip>
          <a:stretch>
            <a:fillRect/>
          </a:stretch>
        </p:blipFill>
        <p:spPr>
          <a:xfrm>
            <a:off x="1296468" y="-99332"/>
            <a:ext cx="10411864" cy="11113445"/>
          </a:xfrm>
          <a:prstGeom prst="rect">
            <a:avLst/>
          </a:prstGeom>
          <a:ln w="12700">
            <a:miter lim="400000"/>
          </a:ln>
        </p:spPr>
      </p:pic>
    </p:spTree>
  </p:cSld>
  <p:clrMapOvr>
    <a:masterClrMapping/>
  </p:clrMapOvr>
  <p:transition xmlns:p14="http://schemas.microsoft.com/office/powerpoint/2010/main" spd="med" advClick="1" p14:dur="1000"/>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ph type="title"/>
          </p:nvPr>
        </p:nvSpPr>
        <p:spPr>
          <a:prstGeom prst="rect">
            <a:avLst/>
          </a:prstGeom>
        </p:spPr>
        <p:txBody>
          <a:bodyPr/>
          <a:lstStyle/>
          <a:p>
            <a:pPr/>
          </a:p>
        </p:txBody>
      </p:sp>
      <p:sp>
        <p:nvSpPr>
          <p:cNvPr id="560" name="Shape 560"/>
          <p:cNvSpPr/>
          <p:nvPr>
            <p:ph type="body" idx="1"/>
          </p:nvPr>
        </p:nvSpPr>
        <p:spPr>
          <a:prstGeom prst="rect">
            <a:avLst/>
          </a:prstGeom>
        </p:spPr>
        <p:txBody>
          <a:bodyPr/>
          <a:lstStyle/>
          <a:p>
            <a:pPr/>
          </a:p>
        </p:txBody>
      </p:sp>
      <p:pic>
        <p:nvPicPr>
          <p:cNvPr id="561" name="Unknown-9.jpg"/>
          <p:cNvPicPr>
            <a:picLocks noChangeAspect="1"/>
          </p:cNvPicPr>
          <p:nvPr/>
        </p:nvPicPr>
        <p:blipFill>
          <a:blip r:embed="rId3">
            <a:extLst/>
          </a:blip>
          <a:stretch>
            <a:fillRect/>
          </a:stretch>
        </p:blipFill>
        <p:spPr>
          <a:xfrm>
            <a:off x="551179" y="279370"/>
            <a:ext cx="11182939" cy="9194860"/>
          </a:xfrm>
          <a:prstGeom prst="rect">
            <a:avLst/>
          </a:prstGeom>
          <a:ln w="12700">
            <a:miter lim="400000"/>
          </a:ln>
        </p:spPr>
      </p:pic>
    </p:spTree>
  </p:cSld>
  <p:clrMapOvr>
    <a:masterClrMapping/>
  </p:clrMapOvr>
  <p:transition xmlns:p14="http://schemas.microsoft.com/office/powerpoint/2010/main" spd="med" advClick="1" p14:dur="1000"/>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Shape 565"/>
          <p:cNvSpPr/>
          <p:nvPr>
            <p:ph type="title"/>
          </p:nvPr>
        </p:nvSpPr>
        <p:spPr>
          <a:prstGeom prst="rect">
            <a:avLst/>
          </a:prstGeom>
        </p:spPr>
        <p:txBody>
          <a:bodyPr/>
          <a:lstStyle/>
          <a:p>
            <a:pPr/>
          </a:p>
        </p:txBody>
      </p:sp>
      <p:sp>
        <p:nvSpPr>
          <p:cNvPr id="566" name="Shape 566"/>
          <p:cNvSpPr/>
          <p:nvPr>
            <p:ph type="body" idx="1"/>
          </p:nvPr>
        </p:nvSpPr>
        <p:spPr>
          <a:prstGeom prst="rect">
            <a:avLst/>
          </a:prstGeom>
        </p:spPr>
        <p:txBody>
          <a:bodyPr/>
          <a:lstStyle/>
          <a:p>
            <a:pPr/>
          </a:p>
        </p:txBody>
      </p:sp>
      <p:pic>
        <p:nvPicPr>
          <p:cNvPr id="567" name="Unknown-10.jpg"/>
          <p:cNvPicPr>
            <a:picLocks noChangeAspect="1"/>
          </p:cNvPicPr>
          <p:nvPr/>
        </p:nvPicPr>
        <p:blipFill>
          <a:blip r:embed="rId3">
            <a:extLst/>
          </a:blip>
          <a:stretch>
            <a:fillRect/>
          </a:stretch>
        </p:blipFill>
        <p:spPr>
          <a:xfrm>
            <a:off x="0" y="-4349750"/>
            <a:ext cx="13004800" cy="18453100"/>
          </a:xfrm>
          <a:prstGeom prst="rect">
            <a:avLst/>
          </a:prstGeom>
          <a:ln w="12700">
            <a:miter lim="400000"/>
          </a:ln>
        </p:spPr>
      </p:pic>
    </p:spTree>
  </p:cSld>
  <p:clrMapOvr>
    <a:masterClrMapping/>
  </p:clrMapOvr>
  <p:transition xmlns:p14="http://schemas.microsoft.com/office/powerpoint/2010/main" spd="med" advClick="1" p14:dur="1000"/>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1" name="Shape 571"/>
          <p:cNvSpPr/>
          <p:nvPr>
            <p:ph type="title"/>
          </p:nvPr>
        </p:nvSpPr>
        <p:spPr>
          <a:prstGeom prst="rect">
            <a:avLst/>
          </a:prstGeom>
        </p:spPr>
        <p:txBody>
          <a:bodyPr/>
          <a:lstStyle/>
          <a:p>
            <a:pPr/>
          </a:p>
        </p:txBody>
      </p:sp>
      <p:sp>
        <p:nvSpPr>
          <p:cNvPr id="572" name="Shape 572"/>
          <p:cNvSpPr/>
          <p:nvPr>
            <p:ph type="body" idx="1"/>
          </p:nvPr>
        </p:nvSpPr>
        <p:spPr>
          <a:prstGeom prst="rect">
            <a:avLst/>
          </a:prstGeom>
        </p:spPr>
        <p:txBody>
          <a:bodyPr/>
          <a:lstStyle/>
          <a:p>
            <a:pPr/>
          </a:p>
          <a:p>
            <a:pPr/>
          </a:p>
          <a:p>
            <a:pPr/>
          </a:p>
          <a:p>
            <a:pPr/>
          </a:p>
          <a:p>
            <a:pPr/>
          </a:p>
          <a:p>
            <a:pPr/>
            <a:r>
              <a:t>Thompson’s test is positive in this patient….</a:t>
            </a:r>
          </a:p>
        </p:txBody>
      </p:sp>
      <p:pic>
        <p:nvPicPr>
          <p:cNvPr id="573" name="Unknown-11.jpg"/>
          <p:cNvPicPr>
            <a:picLocks noChangeAspect="1"/>
          </p:cNvPicPr>
          <p:nvPr/>
        </p:nvPicPr>
        <p:blipFill>
          <a:blip r:embed="rId3">
            <a:extLst/>
          </a:blip>
          <a:stretch>
            <a:fillRect/>
          </a:stretch>
        </p:blipFill>
        <p:spPr>
          <a:xfrm>
            <a:off x="200438" y="22949"/>
            <a:ext cx="12603924" cy="7908344"/>
          </a:xfrm>
          <a:prstGeom prst="rect">
            <a:avLst/>
          </a:prstGeom>
          <a:ln w="12700">
            <a:miter lim="400000"/>
          </a:ln>
        </p:spPr>
      </p:pic>
    </p:spTree>
  </p:cSld>
  <p:clrMapOvr>
    <a:masterClrMapping/>
  </p:clrMapOvr>
  <p:transition xmlns:p14="http://schemas.microsoft.com/office/powerpoint/2010/main" spd="med" advClick="1" p14:dur="1000"/>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7" name="Shape 577"/>
          <p:cNvSpPr/>
          <p:nvPr>
            <p:ph type="title"/>
          </p:nvPr>
        </p:nvSpPr>
        <p:spPr>
          <a:prstGeom prst="rect">
            <a:avLst/>
          </a:prstGeom>
        </p:spPr>
        <p:txBody>
          <a:bodyPr/>
          <a:lstStyle/>
          <a:p>
            <a:pPr/>
          </a:p>
        </p:txBody>
      </p:sp>
      <p:sp>
        <p:nvSpPr>
          <p:cNvPr id="578" name="Shape 578"/>
          <p:cNvSpPr/>
          <p:nvPr>
            <p:ph type="body" idx="1"/>
          </p:nvPr>
        </p:nvSpPr>
        <p:spPr>
          <a:prstGeom prst="rect">
            <a:avLst/>
          </a:prstGeom>
        </p:spPr>
        <p:txBody>
          <a:bodyPr/>
          <a:lstStyle/>
          <a:p>
            <a:pPr/>
          </a:p>
        </p:txBody>
      </p:sp>
      <p:pic>
        <p:nvPicPr>
          <p:cNvPr id="579" name="Unknown-12.jpg"/>
          <p:cNvPicPr>
            <a:picLocks noChangeAspect="1"/>
          </p:cNvPicPr>
          <p:nvPr/>
        </p:nvPicPr>
        <p:blipFill>
          <a:blip r:embed="rId3">
            <a:extLst/>
          </a:blip>
          <a:stretch>
            <a:fillRect/>
          </a:stretch>
        </p:blipFill>
        <p:spPr>
          <a:xfrm>
            <a:off x="0" y="-3683000"/>
            <a:ext cx="13004800" cy="17119600"/>
          </a:xfrm>
          <a:prstGeom prst="rect">
            <a:avLst/>
          </a:prstGeom>
          <a:ln w="12700">
            <a:miter lim="400000"/>
          </a:ln>
        </p:spPr>
      </p:pic>
    </p:spTree>
  </p:cSld>
  <p:clrMapOvr>
    <a:masterClrMapping/>
  </p:clrMapOvr>
  <p:transition xmlns:p14="http://schemas.microsoft.com/office/powerpoint/2010/main" spd="med" advClick="1" p14:dur="1000"/>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title"/>
          </p:nvPr>
        </p:nvSpPr>
        <p:spPr>
          <a:prstGeom prst="rect">
            <a:avLst/>
          </a:prstGeom>
        </p:spPr>
        <p:txBody>
          <a:bodyPr/>
          <a:lstStyle/>
          <a:p>
            <a:pPr/>
          </a:p>
        </p:txBody>
      </p:sp>
      <p:sp>
        <p:nvSpPr>
          <p:cNvPr id="584" name="Shape 584"/>
          <p:cNvSpPr/>
          <p:nvPr>
            <p:ph type="body" idx="1"/>
          </p:nvPr>
        </p:nvSpPr>
        <p:spPr>
          <a:prstGeom prst="rect">
            <a:avLst/>
          </a:prstGeom>
        </p:spPr>
        <p:txBody>
          <a:bodyPr/>
          <a:lstStyle/>
          <a:p>
            <a:pPr/>
          </a:p>
        </p:txBody>
      </p:sp>
      <p:pic>
        <p:nvPicPr>
          <p:cNvPr id="585" name="Unknown-14.jpg"/>
          <p:cNvPicPr>
            <a:picLocks noChangeAspect="1"/>
          </p:cNvPicPr>
          <p:nvPr/>
        </p:nvPicPr>
        <p:blipFill>
          <a:blip r:embed="rId3">
            <a:extLst/>
          </a:blip>
          <a:stretch>
            <a:fillRect/>
          </a:stretch>
        </p:blipFill>
        <p:spPr>
          <a:xfrm>
            <a:off x="-1365250" y="0"/>
            <a:ext cx="15735300" cy="9753600"/>
          </a:xfrm>
          <a:prstGeom prst="rect">
            <a:avLst/>
          </a:prstGeom>
          <a:ln w="12700">
            <a:miter lim="400000"/>
          </a:ln>
        </p:spPr>
      </p:pic>
    </p:spTree>
  </p:cSld>
  <p:clrMapOvr>
    <a:masterClrMapping/>
  </p:clrMapOvr>
  <p:transition xmlns:p14="http://schemas.microsoft.com/office/powerpoint/2010/main" spd="med" advClick="1" p14:dur="1000"/>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9" name="Shape 589"/>
          <p:cNvSpPr/>
          <p:nvPr>
            <p:ph type="title"/>
          </p:nvPr>
        </p:nvSpPr>
        <p:spPr>
          <a:prstGeom prst="rect">
            <a:avLst/>
          </a:prstGeom>
        </p:spPr>
        <p:txBody>
          <a:bodyPr/>
          <a:lstStyle/>
          <a:p>
            <a:pPr/>
          </a:p>
        </p:txBody>
      </p:sp>
      <p:sp>
        <p:nvSpPr>
          <p:cNvPr id="590" name="Shape 590"/>
          <p:cNvSpPr/>
          <p:nvPr>
            <p:ph type="body" idx="1"/>
          </p:nvPr>
        </p:nvSpPr>
        <p:spPr>
          <a:prstGeom prst="rect">
            <a:avLst/>
          </a:prstGeom>
        </p:spPr>
        <p:txBody>
          <a:bodyPr/>
          <a:lstStyle/>
          <a:p>
            <a:pPr/>
          </a:p>
        </p:txBody>
      </p:sp>
      <p:pic>
        <p:nvPicPr>
          <p:cNvPr id="591" name="Unknown-15.jpg"/>
          <p:cNvPicPr>
            <a:picLocks noChangeAspect="1"/>
          </p:cNvPicPr>
          <p:nvPr/>
        </p:nvPicPr>
        <p:blipFill>
          <a:blip r:embed="rId3">
            <a:extLst/>
          </a:blip>
          <a:stretch>
            <a:fillRect/>
          </a:stretch>
        </p:blipFill>
        <p:spPr>
          <a:xfrm>
            <a:off x="0" y="-1619250"/>
            <a:ext cx="13004800" cy="12992100"/>
          </a:xfrm>
          <a:prstGeom prst="rect">
            <a:avLst/>
          </a:prstGeom>
          <a:ln w="12700">
            <a:miter lim="400000"/>
          </a:ln>
        </p:spPr>
      </p:pic>
    </p:spTree>
  </p:cSld>
  <p:clrMapOvr>
    <a:masterClrMapping/>
  </p:clrMapOvr>
  <p:transition xmlns:p14="http://schemas.microsoft.com/office/powerpoint/2010/main" spd="med" advClick="1" p14:dur="1000"/>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5" name="Shape 595"/>
          <p:cNvSpPr/>
          <p:nvPr>
            <p:ph type="title"/>
          </p:nvPr>
        </p:nvSpPr>
        <p:spPr>
          <a:prstGeom prst="rect">
            <a:avLst/>
          </a:prstGeom>
        </p:spPr>
        <p:txBody>
          <a:bodyPr/>
          <a:lstStyle/>
          <a:p>
            <a:pPr/>
          </a:p>
        </p:txBody>
      </p:sp>
      <p:sp>
        <p:nvSpPr>
          <p:cNvPr id="596" name="Shape 596"/>
          <p:cNvSpPr/>
          <p:nvPr>
            <p:ph type="body" idx="1"/>
          </p:nvPr>
        </p:nvSpPr>
        <p:spPr>
          <a:prstGeom prst="rect">
            <a:avLst/>
          </a:prstGeom>
        </p:spPr>
        <p:txBody>
          <a:bodyPr/>
          <a:lstStyle/>
          <a:p>
            <a:pPr/>
          </a:p>
        </p:txBody>
      </p:sp>
      <p:pic>
        <p:nvPicPr>
          <p:cNvPr id="597" name="Unknown-16.jpg"/>
          <p:cNvPicPr>
            <a:picLocks noChangeAspect="1"/>
          </p:cNvPicPr>
          <p:nvPr/>
        </p:nvPicPr>
        <p:blipFill>
          <a:blip r:embed="rId3">
            <a:extLst/>
          </a:blip>
          <a:stretch>
            <a:fillRect/>
          </a:stretch>
        </p:blipFill>
        <p:spPr>
          <a:xfrm>
            <a:off x="0" y="-1371600"/>
            <a:ext cx="13004800" cy="12496800"/>
          </a:xfrm>
          <a:prstGeom prst="rect">
            <a:avLst/>
          </a:prstGeom>
          <a:ln w="12700">
            <a:miter lim="400000"/>
          </a:ln>
        </p:spPr>
      </p:pic>
    </p:spTree>
  </p:cSld>
  <p:clrMapOvr>
    <a:masterClrMapping/>
  </p:clrMapOvr>
  <p:transition xmlns:p14="http://schemas.microsoft.com/office/powerpoint/2010/main" spd="med" advClick="1" p14:dur="1000"/>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1" name="Shape 601"/>
          <p:cNvSpPr/>
          <p:nvPr>
            <p:ph type="title"/>
          </p:nvPr>
        </p:nvSpPr>
        <p:spPr>
          <a:prstGeom prst="rect">
            <a:avLst/>
          </a:prstGeom>
        </p:spPr>
        <p:txBody>
          <a:bodyPr/>
          <a:lstStyle/>
          <a:p>
            <a:pPr/>
          </a:p>
        </p:txBody>
      </p:sp>
      <p:sp>
        <p:nvSpPr>
          <p:cNvPr id="602" name="Shape 602"/>
          <p:cNvSpPr/>
          <p:nvPr>
            <p:ph type="body" idx="1"/>
          </p:nvPr>
        </p:nvSpPr>
        <p:spPr>
          <a:prstGeom prst="rect">
            <a:avLst/>
          </a:prstGeom>
        </p:spPr>
        <p:txBody>
          <a:bodyPr/>
          <a:lstStyle/>
          <a:p>
            <a:pPr/>
          </a:p>
        </p:txBody>
      </p:sp>
      <p:pic>
        <p:nvPicPr>
          <p:cNvPr id="603" name="Unknown-17.jpg"/>
          <p:cNvPicPr>
            <a:picLocks noChangeAspect="1"/>
          </p:cNvPicPr>
          <p:nvPr/>
        </p:nvPicPr>
        <p:blipFill>
          <a:blip r:embed="rId3">
            <a:extLst/>
          </a:blip>
          <a:stretch>
            <a:fillRect/>
          </a:stretch>
        </p:blipFill>
        <p:spPr>
          <a:xfrm>
            <a:off x="0" y="-7276891"/>
            <a:ext cx="13004801" cy="23114001"/>
          </a:xfrm>
          <a:prstGeom prst="rect">
            <a:avLst/>
          </a:prstGeom>
          <a:ln w="12700">
            <a:miter lim="400000"/>
          </a:ln>
        </p:spPr>
      </p:pic>
    </p:spTree>
  </p:cSld>
  <p:clrMapOvr>
    <a:masterClrMapping/>
  </p:clrMapOvr>
  <p:transition xmlns:p14="http://schemas.microsoft.com/office/powerpoint/2010/main" spd="med" advClick="1" p14:dur="1000"/>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7" name="Shape 607"/>
          <p:cNvSpPr/>
          <p:nvPr>
            <p:ph type="title"/>
          </p:nvPr>
        </p:nvSpPr>
        <p:spPr>
          <a:prstGeom prst="rect">
            <a:avLst/>
          </a:prstGeom>
        </p:spPr>
        <p:txBody>
          <a:bodyPr/>
          <a:lstStyle/>
          <a:p>
            <a:pPr/>
          </a:p>
        </p:txBody>
      </p:sp>
      <p:sp>
        <p:nvSpPr>
          <p:cNvPr id="608" name="Shape 608"/>
          <p:cNvSpPr/>
          <p:nvPr>
            <p:ph type="body" idx="1"/>
          </p:nvPr>
        </p:nvSpPr>
        <p:spPr>
          <a:prstGeom prst="rect">
            <a:avLst/>
          </a:prstGeom>
        </p:spPr>
        <p:txBody>
          <a:bodyPr/>
          <a:lstStyle/>
          <a:p>
            <a:pPr/>
          </a:p>
        </p:txBody>
      </p:sp>
      <p:pic>
        <p:nvPicPr>
          <p:cNvPr id="609" name="Unknown-18.jpg"/>
          <p:cNvPicPr>
            <a:picLocks noChangeAspect="1"/>
          </p:cNvPicPr>
          <p:nvPr/>
        </p:nvPicPr>
        <p:blipFill>
          <a:blip r:embed="rId3">
            <a:extLst/>
          </a:blip>
          <a:stretch>
            <a:fillRect/>
          </a:stretch>
        </p:blipFill>
        <p:spPr>
          <a:xfrm>
            <a:off x="0" y="-476250"/>
            <a:ext cx="13004800" cy="10706100"/>
          </a:xfrm>
          <a:prstGeom prst="rect">
            <a:avLst/>
          </a:prstGeom>
          <a:ln w="12700">
            <a:miter lim="400000"/>
          </a:ln>
        </p:spPr>
      </p:pic>
    </p:spTree>
  </p:cSld>
  <p:clrMapOvr>
    <a:masterClrMapping/>
  </p:clrMapOvr>
  <p:transition xmlns:p14="http://schemas.microsoft.com/office/powerpoint/2010/main" spd="med" advClick="1" p14:dur="1000"/>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0" name="Shape 180"/>
          <p:cNvSpPr/>
          <p:nvPr>
            <p:ph type="ctrTitle"/>
          </p:nvPr>
        </p:nvSpPr>
        <p:spPr>
          <a:prstGeom prst="rect">
            <a:avLst/>
          </a:prstGeom>
        </p:spPr>
        <p:txBody>
          <a:bodyPr/>
          <a:lstStyle/>
          <a:p>
            <a:pPr/>
          </a:p>
        </p:txBody>
      </p:sp>
      <p:sp>
        <p:nvSpPr>
          <p:cNvPr id="181" name="Shape 181"/>
          <p:cNvSpPr/>
          <p:nvPr>
            <p:ph type="subTitle" sz="quarter" idx="1"/>
          </p:nvPr>
        </p:nvSpPr>
        <p:spPr>
          <a:prstGeom prst="rect">
            <a:avLst/>
          </a:prstGeom>
        </p:spPr>
        <p:txBody>
          <a:bodyPr/>
          <a:lstStyle/>
          <a:p>
            <a:pPr/>
          </a:p>
        </p:txBody>
      </p:sp>
      <p:pic>
        <p:nvPicPr>
          <p:cNvPr id="182" name="hip-osteoarthritis.jpg"/>
          <p:cNvPicPr>
            <a:picLocks noChangeAspect="1"/>
          </p:cNvPicPr>
          <p:nvPr/>
        </p:nvPicPr>
        <p:blipFill>
          <a:blip r:embed="rId3">
            <a:extLst/>
          </a:blip>
          <a:stretch>
            <a:fillRect/>
          </a:stretch>
        </p:blipFill>
        <p:spPr>
          <a:xfrm>
            <a:off x="0" y="-419100"/>
            <a:ext cx="13004800" cy="10591800"/>
          </a:xfrm>
          <a:prstGeom prst="rect">
            <a:avLst/>
          </a:prstGeom>
          <a:ln w="12700">
            <a:miter lim="400000"/>
          </a:ln>
        </p:spPr>
      </p:pic>
    </p:spTree>
  </p:cSld>
  <p:clrMapOvr>
    <a:masterClrMapping/>
  </p:clrMapOvr>
  <p:transition xmlns:p14="http://schemas.microsoft.com/office/powerpoint/2010/main" spd="med" advClick="1" p14:dur="1000"/>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3" name="Shape 613"/>
          <p:cNvSpPr/>
          <p:nvPr>
            <p:ph type="title"/>
          </p:nvPr>
        </p:nvSpPr>
        <p:spPr>
          <a:prstGeom prst="rect">
            <a:avLst/>
          </a:prstGeom>
        </p:spPr>
        <p:txBody>
          <a:bodyPr/>
          <a:lstStyle/>
          <a:p>
            <a:pPr/>
          </a:p>
        </p:txBody>
      </p:sp>
      <p:sp>
        <p:nvSpPr>
          <p:cNvPr id="614" name="Shape 614"/>
          <p:cNvSpPr/>
          <p:nvPr>
            <p:ph type="body" idx="1"/>
          </p:nvPr>
        </p:nvSpPr>
        <p:spPr>
          <a:prstGeom prst="rect">
            <a:avLst/>
          </a:prstGeom>
        </p:spPr>
        <p:txBody>
          <a:bodyPr/>
          <a:lstStyle/>
          <a:p>
            <a:pPr/>
          </a:p>
        </p:txBody>
      </p:sp>
      <p:pic>
        <p:nvPicPr>
          <p:cNvPr id="615" name="Unknown-19.jpg"/>
          <p:cNvPicPr>
            <a:picLocks noChangeAspect="1"/>
          </p:cNvPicPr>
          <p:nvPr/>
        </p:nvPicPr>
        <p:blipFill>
          <a:blip r:embed="rId3">
            <a:extLst/>
          </a:blip>
          <a:srcRect l="0" t="11486" r="0" b="0"/>
          <a:stretch>
            <a:fillRect/>
          </a:stretch>
        </p:blipFill>
        <p:spPr>
          <a:xfrm>
            <a:off x="2550627" y="-180680"/>
            <a:ext cx="7317842" cy="11512351"/>
          </a:xfrm>
          <a:prstGeom prst="rect">
            <a:avLst/>
          </a:prstGeom>
          <a:ln w="12700">
            <a:miter lim="400000"/>
          </a:ln>
        </p:spPr>
      </p:pic>
    </p:spTree>
  </p:cSld>
  <p:clrMapOvr>
    <a:masterClrMapping/>
  </p:clrMapOvr>
  <p:transition xmlns:p14="http://schemas.microsoft.com/office/powerpoint/2010/main" spd="med" advClick="1" p14:dur="1000"/>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9" name="Shape 619"/>
          <p:cNvSpPr/>
          <p:nvPr>
            <p:ph type="title"/>
          </p:nvPr>
        </p:nvSpPr>
        <p:spPr>
          <a:prstGeom prst="rect">
            <a:avLst/>
          </a:prstGeom>
        </p:spPr>
        <p:txBody>
          <a:bodyPr/>
          <a:lstStyle/>
          <a:p>
            <a:pPr/>
          </a:p>
        </p:txBody>
      </p:sp>
      <p:sp>
        <p:nvSpPr>
          <p:cNvPr id="620" name="Shape 620"/>
          <p:cNvSpPr/>
          <p:nvPr>
            <p:ph type="body" idx="1"/>
          </p:nvPr>
        </p:nvSpPr>
        <p:spPr>
          <a:prstGeom prst="rect">
            <a:avLst/>
          </a:prstGeom>
        </p:spPr>
        <p:txBody>
          <a:bodyPr/>
          <a:lstStyle/>
          <a:p>
            <a:pPr marL="404495" indent="-404495" defTabSz="531622">
              <a:spcBef>
                <a:spcPts val="3800"/>
              </a:spcBef>
              <a:defRPr sz="3458"/>
            </a:pPr>
            <a:r>
              <a:t>]</a:t>
            </a:r>
          </a:p>
          <a:p>
            <a:pPr marL="404495" indent="-404495" defTabSz="531622">
              <a:spcBef>
                <a:spcPts val="3800"/>
              </a:spcBef>
              <a:defRPr sz="3458"/>
            </a:pPr>
          </a:p>
          <a:p>
            <a:pPr marL="404495" indent="-404495" defTabSz="531622">
              <a:spcBef>
                <a:spcPts val="3800"/>
              </a:spcBef>
              <a:defRPr sz="3458"/>
            </a:pPr>
          </a:p>
          <a:p>
            <a:pPr marL="404495" indent="-404495" defTabSz="531622">
              <a:spcBef>
                <a:spcPts val="3800"/>
              </a:spcBef>
              <a:defRPr sz="3458"/>
            </a:pPr>
          </a:p>
          <a:p>
            <a:pPr marL="404495" indent="-404495" defTabSz="531622">
              <a:spcBef>
                <a:spcPts val="3800"/>
              </a:spcBef>
              <a:defRPr sz="3458"/>
            </a:pPr>
          </a:p>
          <a:p>
            <a:pPr marL="404495" indent="-404495" defTabSz="531622">
              <a:spcBef>
                <a:spcPts val="3800"/>
              </a:spcBef>
              <a:defRPr sz="3458"/>
            </a:pPr>
            <a:r>
              <a:t>Recent foreign travel to Africa. Fever and sweats. General malaise.</a:t>
            </a:r>
          </a:p>
        </p:txBody>
      </p:sp>
      <p:pic>
        <p:nvPicPr>
          <p:cNvPr id="621" name="Unknown-20.jpg"/>
          <p:cNvPicPr>
            <a:picLocks noChangeAspect="1"/>
          </p:cNvPicPr>
          <p:nvPr/>
        </p:nvPicPr>
        <p:blipFill>
          <a:blip r:embed="rId3">
            <a:extLst/>
          </a:blip>
          <a:stretch>
            <a:fillRect/>
          </a:stretch>
        </p:blipFill>
        <p:spPr>
          <a:xfrm>
            <a:off x="326480" y="-3614346"/>
            <a:ext cx="9251457" cy="11239075"/>
          </a:xfrm>
          <a:prstGeom prst="rect">
            <a:avLst/>
          </a:prstGeom>
          <a:ln w="12700">
            <a:miter lim="400000"/>
          </a:ln>
        </p:spPr>
      </p:pic>
    </p:spTree>
  </p:cSld>
  <p:clrMapOvr>
    <a:masterClrMapping/>
  </p:clrMapOvr>
  <p:transition xmlns:p14="http://schemas.microsoft.com/office/powerpoint/2010/main" spd="med" advClick="1" p14:dur="1000"/>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5" name="Shape 625"/>
          <p:cNvSpPr/>
          <p:nvPr>
            <p:ph type="title"/>
          </p:nvPr>
        </p:nvSpPr>
        <p:spPr>
          <a:prstGeom prst="rect">
            <a:avLst/>
          </a:prstGeom>
        </p:spPr>
        <p:txBody>
          <a:bodyPr/>
          <a:lstStyle/>
          <a:p>
            <a:pPr/>
          </a:p>
        </p:txBody>
      </p:sp>
      <p:sp>
        <p:nvSpPr>
          <p:cNvPr id="626" name="Shape 626"/>
          <p:cNvSpPr/>
          <p:nvPr>
            <p:ph type="body" idx="1"/>
          </p:nvPr>
        </p:nvSpPr>
        <p:spPr>
          <a:prstGeom prst="rect">
            <a:avLst/>
          </a:prstGeom>
        </p:spPr>
        <p:txBody>
          <a:bodyPr/>
          <a:lstStyle/>
          <a:p>
            <a:pPr/>
          </a:p>
        </p:txBody>
      </p:sp>
      <p:pic>
        <p:nvPicPr>
          <p:cNvPr id="627" name="Unknown.jpeg"/>
          <p:cNvPicPr>
            <a:picLocks noChangeAspect="1"/>
          </p:cNvPicPr>
          <p:nvPr/>
        </p:nvPicPr>
        <p:blipFill>
          <a:blip r:embed="rId3">
            <a:extLst/>
          </a:blip>
          <a:stretch>
            <a:fillRect/>
          </a:stretch>
        </p:blipFill>
        <p:spPr>
          <a:xfrm>
            <a:off x="0" y="-3854450"/>
            <a:ext cx="13004800" cy="17462500"/>
          </a:xfrm>
          <a:prstGeom prst="rect">
            <a:avLst/>
          </a:prstGeom>
          <a:ln w="12700">
            <a:miter lim="400000"/>
          </a:ln>
        </p:spPr>
      </p:pic>
    </p:spTree>
  </p:cSld>
  <p:clrMapOvr>
    <a:masterClrMapping/>
  </p:clrMapOvr>
  <p:transition xmlns:p14="http://schemas.microsoft.com/office/powerpoint/2010/main" spd="med" advClick="1" p14:dur="1000"/>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6" name="Shape 186"/>
          <p:cNvSpPr/>
          <p:nvPr>
            <p:ph type="ctrTitle"/>
          </p:nvPr>
        </p:nvSpPr>
        <p:spPr>
          <a:prstGeom prst="rect">
            <a:avLst/>
          </a:prstGeom>
        </p:spPr>
        <p:txBody>
          <a:bodyPr/>
          <a:lstStyle/>
          <a:p>
            <a:pPr/>
          </a:p>
        </p:txBody>
      </p:sp>
      <p:sp>
        <p:nvSpPr>
          <p:cNvPr id="187" name="Shape 187"/>
          <p:cNvSpPr/>
          <p:nvPr>
            <p:ph type="subTitle" sz="quarter" idx="1"/>
          </p:nvPr>
        </p:nvSpPr>
        <p:spPr>
          <a:prstGeom prst="rect">
            <a:avLst/>
          </a:prstGeom>
        </p:spPr>
        <p:txBody>
          <a:bodyPr/>
          <a:lstStyle/>
          <a:p>
            <a:pPr defTabSz="233679">
              <a:defRPr sz="1280"/>
            </a:pPr>
          </a:p>
          <a:p>
            <a:pPr defTabSz="233679">
              <a:defRPr sz="1280"/>
            </a:pPr>
          </a:p>
          <a:p>
            <a:pPr defTabSz="233679">
              <a:defRPr sz="1280"/>
            </a:pPr>
          </a:p>
          <a:p>
            <a:pPr defTabSz="233679">
              <a:defRPr sz="1280"/>
            </a:pPr>
          </a:p>
          <a:p>
            <a:pPr defTabSz="233679">
              <a:defRPr sz="1280"/>
            </a:pPr>
          </a:p>
          <a:p>
            <a:pPr defTabSz="233679">
              <a:defRPr sz="1280"/>
            </a:pPr>
          </a:p>
          <a:p>
            <a:pPr defTabSz="233679">
              <a:defRPr sz="1280"/>
            </a:pPr>
            <a:r>
              <a:t>Seen in a severely immunocompromised patient.</a:t>
            </a:r>
          </a:p>
        </p:txBody>
      </p:sp>
      <p:pic>
        <p:nvPicPr>
          <p:cNvPr id="188" name="kaposi.jpg"/>
          <p:cNvPicPr>
            <a:picLocks noChangeAspect="1"/>
          </p:cNvPicPr>
          <p:nvPr/>
        </p:nvPicPr>
        <p:blipFill>
          <a:blip r:embed="rId3">
            <a:extLst/>
          </a:blip>
          <a:stretch>
            <a:fillRect/>
          </a:stretch>
        </p:blipFill>
        <p:spPr>
          <a:xfrm>
            <a:off x="298493" y="135423"/>
            <a:ext cx="9746291" cy="8179308"/>
          </a:xfrm>
          <a:prstGeom prst="rect">
            <a:avLst/>
          </a:prstGeom>
          <a:ln w="12700">
            <a:miter lim="400000"/>
          </a:ln>
        </p:spPr>
      </p:pic>
    </p:spTree>
  </p:cSld>
  <p:clrMapOvr>
    <a:masterClrMapping/>
  </p:clrMapOvr>
  <p:transition xmlns:p14="http://schemas.microsoft.com/office/powerpoint/2010/main" spd="med" advClick="1" p14:dur="1000"/>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